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0" r:id="rId1"/>
  </p:sldMasterIdLst>
  <p:sldIdLst>
    <p:sldId id="256" r:id="rId2"/>
    <p:sldId id="263" r:id="rId3"/>
    <p:sldId id="264" r:id="rId4"/>
    <p:sldId id="259" r:id="rId5"/>
    <p:sldId id="265" r:id="rId6"/>
    <p:sldId id="266" r:id="rId7"/>
    <p:sldId id="260" r:id="rId8"/>
    <p:sldId id="261" r:id="rId9"/>
    <p:sldId id="262" r:id="rId10"/>
    <p:sldId id="267" r:id="rId11"/>
    <p:sldId id="268" r:id="rId12"/>
    <p:sldId id="269" r:id="rId13"/>
    <p:sldId id="270" r:id="rId14"/>
    <p:sldId id="271"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5677"/>
    <p:restoredTop sz="94673"/>
  </p:normalViewPr>
  <p:slideViewPr>
    <p:cSldViewPr snapToGrid="0">
      <p:cViewPr varScale="1">
        <p:scale>
          <a:sx n="129" d="100"/>
          <a:sy n="129" d="100"/>
        </p:scale>
        <p:origin x="776"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202F6B-DFDC-69EC-2580-32BAC6C88BA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D77B8D6-CA8B-4A28-F592-B0FFBB1ECF2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23A2CFF-6F7F-C8C7-125C-59BA099E0CDF}"/>
              </a:ext>
            </a:extLst>
          </p:cNvPr>
          <p:cNvSpPr>
            <a:spLocks noGrp="1"/>
          </p:cNvSpPr>
          <p:nvPr>
            <p:ph type="dt" sz="half" idx="10"/>
          </p:nvPr>
        </p:nvSpPr>
        <p:spPr/>
        <p:txBody>
          <a:bodyPr/>
          <a:lstStyle/>
          <a:p>
            <a:pPr algn="l"/>
            <a:fld id="{A5B0A250-5CC0-1746-B209-08E8B0DAE6AF}" type="datetimeFigureOut">
              <a:rPr lang="en-US" smtClean="0"/>
              <a:pPr algn="l"/>
              <a:t>10/17/24</a:t>
            </a:fld>
            <a:endParaRPr lang="en-US" dirty="0"/>
          </a:p>
        </p:txBody>
      </p:sp>
      <p:sp>
        <p:nvSpPr>
          <p:cNvPr id="5" name="Footer Placeholder 4">
            <a:extLst>
              <a:ext uri="{FF2B5EF4-FFF2-40B4-BE49-F238E27FC236}">
                <a16:creationId xmlns:a16="http://schemas.microsoft.com/office/drawing/2014/main" id="{5DA2D8F7-2FAA-C5A8-287F-9C612BD4C81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0ACA2F4-BC3A-5E50-A854-ED75626599D3}"/>
              </a:ext>
            </a:extLst>
          </p:cNvPr>
          <p:cNvSpPr>
            <a:spLocks noGrp="1"/>
          </p:cNvSpPr>
          <p:nvPr>
            <p:ph type="sldNum" sz="quarter" idx="12"/>
          </p:nvPr>
        </p:nvSpPr>
        <p:spPr/>
        <p:txBody>
          <a:bodyPr/>
          <a:lstStyle/>
          <a:p>
            <a:fld id="{49ABCAEC-7D34-E549-A96E-FCEDAADBE4B0}" type="slidenum">
              <a:rPr lang="en-US" smtClean="0"/>
              <a:t>‹#›</a:t>
            </a:fld>
            <a:endParaRPr lang="en-US" dirty="0"/>
          </a:p>
        </p:txBody>
      </p:sp>
    </p:spTree>
    <p:extLst>
      <p:ext uri="{BB962C8B-B14F-4D97-AF65-F5344CB8AC3E}">
        <p14:creationId xmlns:p14="http://schemas.microsoft.com/office/powerpoint/2010/main" val="38478877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FA4B5-0F10-6852-0F2A-D20AC41AAB7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A0F73D1-456B-9CCC-0A3B-8AE65864DA4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BE46A6C-639F-FE59-82D6-B4A124E22021}"/>
              </a:ext>
            </a:extLst>
          </p:cNvPr>
          <p:cNvSpPr>
            <a:spLocks noGrp="1"/>
          </p:cNvSpPr>
          <p:nvPr>
            <p:ph type="dt" sz="half" idx="10"/>
          </p:nvPr>
        </p:nvSpPr>
        <p:spPr/>
        <p:txBody>
          <a:bodyPr/>
          <a:lstStyle/>
          <a:p>
            <a:fld id="{A5B0A250-5CC0-1746-B209-08E8B0DAE6AF}" type="datetimeFigureOut">
              <a:rPr lang="en-US" smtClean="0"/>
              <a:t>10/17/24</a:t>
            </a:fld>
            <a:endParaRPr lang="en-US" dirty="0"/>
          </a:p>
        </p:txBody>
      </p:sp>
      <p:sp>
        <p:nvSpPr>
          <p:cNvPr id="5" name="Footer Placeholder 4">
            <a:extLst>
              <a:ext uri="{FF2B5EF4-FFF2-40B4-BE49-F238E27FC236}">
                <a16:creationId xmlns:a16="http://schemas.microsoft.com/office/drawing/2014/main" id="{754499C9-354C-BFA1-F992-384E2A5316D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2242F8F-FA7F-5A1A-4C4C-7FD5BC73CD66}"/>
              </a:ext>
            </a:extLst>
          </p:cNvPr>
          <p:cNvSpPr>
            <a:spLocks noGrp="1"/>
          </p:cNvSpPr>
          <p:nvPr>
            <p:ph type="sldNum" sz="quarter" idx="12"/>
          </p:nvPr>
        </p:nvSpPr>
        <p:spPr/>
        <p:txBody>
          <a:bodyPr/>
          <a:lstStyle/>
          <a:p>
            <a:fld id="{49ABCAEC-7D34-E549-A96E-FCEDAADBE4B0}" type="slidenum">
              <a:rPr lang="en-US" smtClean="0"/>
              <a:t>‹#›</a:t>
            </a:fld>
            <a:endParaRPr lang="en-US"/>
          </a:p>
        </p:txBody>
      </p:sp>
    </p:spTree>
    <p:extLst>
      <p:ext uri="{BB962C8B-B14F-4D97-AF65-F5344CB8AC3E}">
        <p14:creationId xmlns:p14="http://schemas.microsoft.com/office/powerpoint/2010/main" val="3832564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04D3BFF-4B03-601C-2A76-A2D56B349E5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1791E40-6312-51FD-A186-CC1BB2B8A9E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5BAFFB0-C7F9-D849-EFFB-EAA87273A070}"/>
              </a:ext>
            </a:extLst>
          </p:cNvPr>
          <p:cNvSpPr>
            <a:spLocks noGrp="1"/>
          </p:cNvSpPr>
          <p:nvPr>
            <p:ph type="dt" sz="half" idx="10"/>
          </p:nvPr>
        </p:nvSpPr>
        <p:spPr/>
        <p:txBody>
          <a:bodyPr/>
          <a:lstStyle/>
          <a:p>
            <a:fld id="{A5B0A250-5CC0-1746-B209-08E8B0DAE6AF}" type="datetimeFigureOut">
              <a:rPr lang="en-US" smtClean="0"/>
              <a:t>10/17/24</a:t>
            </a:fld>
            <a:endParaRPr lang="en-US"/>
          </a:p>
        </p:txBody>
      </p:sp>
      <p:sp>
        <p:nvSpPr>
          <p:cNvPr id="5" name="Footer Placeholder 4">
            <a:extLst>
              <a:ext uri="{FF2B5EF4-FFF2-40B4-BE49-F238E27FC236}">
                <a16:creationId xmlns:a16="http://schemas.microsoft.com/office/drawing/2014/main" id="{F11ACBB1-54C8-E7BE-1408-6B99F3971F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C7DED40-0982-E237-FDC1-B3E95A3D4617}"/>
              </a:ext>
            </a:extLst>
          </p:cNvPr>
          <p:cNvSpPr>
            <a:spLocks noGrp="1"/>
          </p:cNvSpPr>
          <p:nvPr>
            <p:ph type="sldNum" sz="quarter" idx="12"/>
          </p:nvPr>
        </p:nvSpPr>
        <p:spPr/>
        <p:txBody>
          <a:bodyPr/>
          <a:lstStyle/>
          <a:p>
            <a:fld id="{49ABCAEC-7D34-E549-A96E-FCEDAADBE4B0}" type="slidenum">
              <a:rPr lang="en-US" smtClean="0"/>
              <a:t>‹#›</a:t>
            </a:fld>
            <a:endParaRPr lang="en-US"/>
          </a:p>
        </p:txBody>
      </p:sp>
    </p:spTree>
    <p:extLst>
      <p:ext uri="{BB962C8B-B14F-4D97-AF65-F5344CB8AC3E}">
        <p14:creationId xmlns:p14="http://schemas.microsoft.com/office/powerpoint/2010/main" val="16014597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6BE96C-55F6-38D3-7015-8EF2A8EC362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79A1392-E513-ABAD-FD58-F1C75B31515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C33BD40-BE4B-94D6-B7E8-BEF2A109EF54}"/>
              </a:ext>
            </a:extLst>
          </p:cNvPr>
          <p:cNvSpPr>
            <a:spLocks noGrp="1"/>
          </p:cNvSpPr>
          <p:nvPr>
            <p:ph type="dt" sz="half" idx="10"/>
          </p:nvPr>
        </p:nvSpPr>
        <p:spPr/>
        <p:txBody>
          <a:bodyPr/>
          <a:lstStyle/>
          <a:p>
            <a:fld id="{A5B0A250-5CC0-1746-B209-08E8B0DAE6AF}" type="datetimeFigureOut">
              <a:rPr lang="en-US" smtClean="0"/>
              <a:t>10/17/24</a:t>
            </a:fld>
            <a:endParaRPr lang="en-US" dirty="0"/>
          </a:p>
        </p:txBody>
      </p:sp>
      <p:sp>
        <p:nvSpPr>
          <p:cNvPr id="5" name="Footer Placeholder 4">
            <a:extLst>
              <a:ext uri="{FF2B5EF4-FFF2-40B4-BE49-F238E27FC236}">
                <a16:creationId xmlns:a16="http://schemas.microsoft.com/office/drawing/2014/main" id="{55627313-57E1-0DFB-85BA-03A5AB451FE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7CE4EEF-15B5-DD40-9671-2F38A72E62CE}"/>
              </a:ext>
            </a:extLst>
          </p:cNvPr>
          <p:cNvSpPr>
            <a:spLocks noGrp="1"/>
          </p:cNvSpPr>
          <p:nvPr>
            <p:ph type="sldNum" sz="quarter" idx="12"/>
          </p:nvPr>
        </p:nvSpPr>
        <p:spPr/>
        <p:txBody>
          <a:bodyPr/>
          <a:lstStyle/>
          <a:p>
            <a:fld id="{49ABCAEC-7D34-E549-A96E-FCEDAADBE4B0}" type="slidenum">
              <a:rPr lang="en-US" smtClean="0"/>
              <a:t>‹#›</a:t>
            </a:fld>
            <a:endParaRPr lang="en-US"/>
          </a:p>
        </p:txBody>
      </p:sp>
    </p:spTree>
    <p:extLst>
      <p:ext uri="{BB962C8B-B14F-4D97-AF65-F5344CB8AC3E}">
        <p14:creationId xmlns:p14="http://schemas.microsoft.com/office/powerpoint/2010/main" val="39940063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F3167-9B65-DC99-DA53-A564D3DADB5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31C68C7-8670-DCA8-C10A-9ECC7682A030}"/>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755BA08-D5C7-17DB-1B4D-69FB63B63F14}"/>
              </a:ext>
            </a:extLst>
          </p:cNvPr>
          <p:cNvSpPr>
            <a:spLocks noGrp="1"/>
          </p:cNvSpPr>
          <p:nvPr>
            <p:ph type="dt" sz="half" idx="10"/>
          </p:nvPr>
        </p:nvSpPr>
        <p:spPr/>
        <p:txBody>
          <a:bodyPr/>
          <a:lstStyle/>
          <a:p>
            <a:fld id="{A5B0A250-5CC0-1746-B209-08E8B0DAE6AF}" type="datetimeFigureOut">
              <a:rPr lang="en-US" smtClean="0"/>
              <a:t>10/17/24</a:t>
            </a:fld>
            <a:endParaRPr lang="en-US" dirty="0"/>
          </a:p>
        </p:txBody>
      </p:sp>
      <p:sp>
        <p:nvSpPr>
          <p:cNvPr id="5" name="Footer Placeholder 4">
            <a:extLst>
              <a:ext uri="{FF2B5EF4-FFF2-40B4-BE49-F238E27FC236}">
                <a16:creationId xmlns:a16="http://schemas.microsoft.com/office/drawing/2014/main" id="{BAEACB91-6123-F450-C89B-0324DB3136C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54711A9-BB86-4801-7A5D-03A7DC894070}"/>
              </a:ext>
            </a:extLst>
          </p:cNvPr>
          <p:cNvSpPr>
            <a:spLocks noGrp="1"/>
          </p:cNvSpPr>
          <p:nvPr>
            <p:ph type="sldNum" sz="quarter" idx="12"/>
          </p:nvPr>
        </p:nvSpPr>
        <p:spPr/>
        <p:txBody>
          <a:bodyPr/>
          <a:lstStyle/>
          <a:p>
            <a:fld id="{49ABCAEC-7D34-E549-A96E-FCEDAADBE4B0}" type="slidenum">
              <a:rPr lang="en-US" smtClean="0"/>
              <a:t>‹#›</a:t>
            </a:fld>
            <a:endParaRPr lang="en-US" dirty="0"/>
          </a:p>
        </p:txBody>
      </p:sp>
    </p:spTree>
    <p:extLst>
      <p:ext uri="{BB962C8B-B14F-4D97-AF65-F5344CB8AC3E}">
        <p14:creationId xmlns:p14="http://schemas.microsoft.com/office/powerpoint/2010/main" val="24766977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07717B-F5DF-9205-8A8A-9FA0874AE16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E8B582D-4ADA-69F2-7798-1DC166E4500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6AE34F3-3533-58BF-3B4A-8B59FB5429C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2669B07-CED4-ADDE-9898-87E34437546C}"/>
              </a:ext>
            </a:extLst>
          </p:cNvPr>
          <p:cNvSpPr>
            <a:spLocks noGrp="1"/>
          </p:cNvSpPr>
          <p:nvPr>
            <p:ph type="dt" sz="half" idx="10"/>
          </p:nvPr>
        </p:nvSpPr>
        <p:spPr/>
        <p:txBody>
          <a:bodyPr/>
          <a:lstStyle/>
          <a:p>
            <a:fld id="{A5B0A250-5CC0-1746-B209-08E8B0DAE6AF}" type="datetimeFigureOut">
              <a:rPr lang="en-US" smtClean="0"/>
              <a:t>10/17/24</a:t>
            </a:fld>
            <a:endParaRPr lang="en-US" dirty="0"/>
          </a:p>
        </p:txBody>
      </p:sp>
      <p:sp>
        <p:nvSpPr>
          <p:cNvPr id="6" name="Footer Placeholder 5">
            <a:extLst>
              <a:ext uri="{FF2B5EF4-FFF2-40B4-BE49-F238E27FC236}">
                <a16:creationId xmlns:a16="http://schemas.microsoft.com/office/drawing/2014/main" id="{9B73FA98-8708-ADAD-427D-9153769E5868}"/>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EC2EA9F-C697-DEE4-6325-900C09074A57}"/>
              </a:ext>
            </a:extLst>
          </p:cNvPr>
          <p:cNvSpPr>
            <a:spLocks noGrp="1"/>
          </p:cNvSpPr>
          <p:nvPr>
            <p:ph type="sldNum" sz="quarter" idx="12"/>
          </p:nvPr>
        </p:nvSpPr>
        <p:spPr/>
        <p:txBody>
          <a:bodyPr/>
          <a:lstStyle/>
          <a:p>
            <a:fld id="{49ABCAEC-7D34-E549-A96E-FCEDAADBE4B0}" type="slidenum">
              <a:rPr lang="en-US" smtClean="0"/>
              <a:t>‹#›</a:t>
            </a:fld>
            <a:endParaRPr lang="en-US" dirty="0"/>
          </a:p>
        </p:txBody>
      </p:sp>
    </p:spTree>
    <p:extLst>
      <p:ext uri="{BB962C8B-B14F-4D97-AF65-F5344CB8AC3E}">
        <p14:creationId xmlns:p14="http://schemas.microsoft.com/office/powerpoint/2010/main" val="31122170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EB8C6-22BF-95CA-8942-D0934D9ADD3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00068B9-20EE-3400-C431-E95A5EA5A34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6935C79-E6E0-FC8D-A4F7-6BA746210B7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D9209DD-DAF2-9DD6-4E1D-30AA91CC58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9A9211B-8CB2-B5FC-EB06-4215EF039E4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7C2D78F-1A35-C263-132D-1421EAA3E9BC}"/>
              </a:ext>
            </a:extLst>
          </p:cNvPr>
          <p:cNvSpPr>
            <a:spLocks noGrp="1"/>
          </p:cNvSpPr>
          <p:nvPr>
            <p:ph type="dt" sz="half" idx="10"/>
          </p:nvPr>
        </p:nvSpPr>
        <p:spPr/>
        <p:txBody>
          <a:bodyPr/>
          <a:lstStyle/>
          <a:p>
            <a:fld id="{A5B0A250-5CC0-1746-B209-08E8B0DAE6AF}" type="datetimeFigureOut">
              <a:rPr lang="en-US" smtClean="0"/>
              <a:t>10/17/24</a:t>
            </a:fld>
            <a:endParaRPr lang="en-US" dirty="0"/>
          </a:p>
        </p:txBody>
      </p:sp>
      <p:sp>
        <p:nvSpPr>
          <p:cNvPr id="8" name="Footer Placeholder 7">
            <a:extLst>
              <a:ext uri="{FF2B5EF4-FFF2-40B4-BE49-F238E27FC236}">
                <a16:creationId xmlns:a16="http://schemas.microsoft.com/office/drawing/2014/main" id="{0594C87A-7E6F-7428-F591-DF338BFCF1A9}"/>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38EECE33-6634-AD2C-B483-D15A9049372C}"/>
              </a:ext>
            </a:extLst>
          </p:cNvPr>
          <p:cNvSpPr>
            <a:spLocks noGrp="1"/>
          </p:cNvSpPr>
          <p:nvPr>
            <p:ph type="sldNum" sz="quarter" idx="12"/>
          </p:nvPr>
        </p:nvSpPr>
        <p:spPr/>
        <p:txBody>
          <a:bodyPr/>
          <a:lstStyle/>
          <a:p>
            <a:fld id="{49ABCAEC-7D34-E549-A96E-FCEDAADBE4B0}" type="slidenum">
              <a:rPr lang="en-US" smtClean="0"/>
              <a:t>‹#›</a:t>
            </a:fld>
            <a:endParaRPr lang="en-US"/>
          </a:p>
        </p:txBody>
      </p:sp>
    </p:spTree>
    <p:extLst>
      <p:ext uri="{BB962C8B-B14F-4D97-AF65-F5344CB8AC3E}">
        <p14:creationId xmlns:p14="http://schemas.microsoft.com/office/powerpoint/2010/main" val="13250868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17997A-AEFF-0A06-33EC-E0721A686F5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5326D2F-B7E5-0714-AF92-EBCABA1D0532}"/>
              </a:ext>
            </a:extLst>
          </p:cNvPr>
          <p:cNvSpPr>
            <a:spLocks noGrp="1"/>
          </p:cNvSpPr>
          <p:nvPr>
            <p:ph type="dt" sz="half" idx="10"/>
          </p:nvPr>
        </p:nvSpPr>
        <p:spPr/>
        <p:txBody>
          <a:bodyPr/>
          <a:lstStyle/>
          <a:p>
            <a:fld id="{A5B0A250-5CC0-1746-B209-08E8B0DAE6AF}" type="datetimeFigureOut">
              <a:rPr lang="en-US" smtClean="0"/>
              <a:t>10/17/24</a:t>
            </a:fld>
            <a:endParaRPr lang="en-US" dirty="0"/>
          </a:p>
        </p:txBody>
      </p:sp>
      <p:sp>
        <p:nvSpPr>
          <p:cNvPr id="4" name="Footer Placeholder 3">
            <a:extLst>
              <a:ext uri="{FF2B5EF4-FFF2-40B4-BE49-F238E27FC236}">
                <a16:creationId xmlns:a16="http://schemas.microsoft.com/office/drawing/2014/main" id="{015EA635-86A4-F394-AC72-541C38E0A0D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F8AA1AC-4803-42EF-BA01-A4912941FB43}"/>
              </a:ext>
            </a:extLst>
          </p:cNvPr>
          <p:cNvSpPr>
            <a:spLocks noGrp="1"/>
          </p:cNvSpPr>
          <p:nvPr>
            <p:ph type="sldNum" sz="quarter" idx="12"/>
          </p:nvPr>
        </p:nvSpPr>
        <p:spPr/>
        <p:txBody>
          <a:bodyPr/>
          <a:lstStyle/>
          <a:p>
            <a:fld id="{49ABCAEC-7D34-E549-A96E-FCEDAADBE4B0}" type="slidenum">
              <a:rPr lang="en-US" smtClean="0"/>
              <a:t>‹#›</a:t>
            </a:fld>
            <a:endParaRPr lang="en-US"/>
          </a:p>
        </p:txBody>
      </p:sp>
    </p:spTree>
    <p:extLst>
      <p:ext uri="{BB962C8B-B14F-4D97-AF65-F5344CB8AC3E}">
        <p14:creationId xmlns:p14="http://schemas.microsoft.com/office/powerpoint/2010/main" val="13337593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4EC7BE5-EB3F-46FE-B4C0-6D10BDA5426D}"/>
              </a:ext>
            </a:extLst>
          </p:cNvPr>
          <p:cNvSpPr>
            <a:spLocks noGrp="1"/>
          </p:cNvSpPr>
          <p:nvPr>
            <p:ph type="dt" sz="half" idx="10"/>
          </p:nvPr>
        </p:nvSpPr>
        <p:spPr/>
        <p:txBody>
          <a:bodyPr/>
          <a:lstStyle/>
          <a:p>
            <a:fld id="{A5B0A250-5CC0-1746-B209-08E8B0DAE6AF}" type="datetimeFigureOut">
              <a:rPr lang="en-US" smtClean="0"/>
              <a:pPr/>
              <a:t>10/17/24</a:t>
            </a:fld>
            <a:endParaRPr lang="en-US" dirty="0"/>
          </a:p>
        </p:txBody>
      </p:sp>
      <p:sp>
        <p:nvSpPr>
          <p:cNvPr id="3" name="Footer Placeholder 2">
            <a:extLst>
              <a:ext uri="{FF2B5EF4-FFF2-40B4-BE49-F238E27FC236}">
                <a16:creationId xmlns:a16="http://schemas.microsoft.com/office/drawing/2014/main" id="{802F47E9-2675-325C-3CC3-48A57C8F0EB2}"/>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D3024ED5-46A0-D765-6722-E577C7967728}"/>
              </a:ext>
            </a:extLst>
          </p:cNvPr>
          <p:cNvSpPr>
            <a:spLocks noGrp="1"/>
          </p:cNvSpPr>
          <p:nvPr>
            <p:ph type="sldNum" sz="quarter" idx="12"/>
          </p:nvPr>
        </p:nvSpPr>
        <p:spPr/>
        <p:txBody>
          <a:bodyPr/>
          <a:lstStyle/>
          <a:p>
            <a:fld id="{49ABCAEC-7D34-E549-A96E-FCEDAADBE4B0}" type="slidenum">
              <a:rPr lang="en-US" smtClean="0"/>
              <a:pPr/>
              <a:t>‹#›</a:t>
            </a:fld>
            <a:endParaRPr lang="en-US" dirty="0"/>
          </a:p>
        </p:txBody>
      </p:sp>
    </p:spTree>
    <p:extLst>
      <p:ext uri="{BB962C8B-B14F-4D97-AF65-F5344CB8AC3E}">
        <p14:creationId xmlns:p14="http://schemas.microsoft.com/office/powerpoint/2010/main" val="38545731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85246E-B0A5-8B28-6B3A-F457B9ED4FE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E3B7262-2675-6F4C-6492-50916F4EEB2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F332997-374B-67A5-53AE-E3DDED36CD5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F92C5F2-9725-5DC5-2F9E-00CF8CDA8E96}"/>
              </a:ext>
            </a:extLst>
          </p:cNvPr>
          <p:cNvSpPr>
            <a:spLocks noGrp="1"/>
          </p:cNvSpPr>
          <p:nvPr>
            <p:ph type="dt" sz="half" idx="10"/>
          </p:nvPr>
        </p:nvSpPr>
        <p:spPr/>
        <p:txBody>
          <a:bodyPr/>
          <a:lstStyle/>
          <a:p>
            <a:fld id="{A5B0A250-5CC0-1746-B209-08E8B0DAE6AF}" type="datetimeFigureOut">
              <a:rPr lang="en-US" smtClean="0"/>
              <a:t>10/17/24</a:t>
            </a:fld>
            <a:endParaRPr lang="en-US" dirty="0"/>
          </a:p>
        </p:txBody>
      </p:sp>
      <p:sp>
        <p:nvSpPr>
          <p:cNvPr id="6" name="Footer Placeholder 5">
            <a:extLst>
              <a:ext uri="{FF2B5EF4-FFF2-40B4-BE49-F238E27FC236}">
                <a16:creationId xmlns:a16="http://schemas.microsoft.com/office/drawing/2014/main" id="{2A1A8B23-F638-B82B-208A-6C5E8FBF417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C06EE46-710E-95F2-EF0F-663FA971A8F6}"/>
              </a:ext>
            </a:extLst>
          </p:cNvPr>
          <p:cNvSpPr>
            <a:spLocks noGrp="1"/>
          </p:cNvSpPr>
          <p:nvPr>
            <p:ph type="sldNum" sz="quarter" idx="12"/>
          </p:nvPr>
        </p:nvSpPr>
        <p:spPr/>
        <p:txBody>
          <a:bodyPr/>
          <a:lstStyle/>
          <a:p>
            <a:fld id="{49ABCAEC-7D34-E549-A96E-FCEDAADBE4B0}" type="slidenum">
              <a:rPr lang="en-US" smtClean="0"/>
              <a:t>‹#›</a:t>
            </a:fld>
            <a:endParaRPr lang="en-US"/>
          </a:p>
        </p:txBody>
      </p:sp>
    </p:spTree>
    <p:extLst>
      <p:ext uri="{BB962C8B-B14F-4D97-AF65-F5344CB8AC3E}">
        <p14:creationId xmlns:p14="http://schemas.microsoft.com/office/powerpoint/2010/main" val="11373949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26FC6A-7222-2C15-0620-B548892BD08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852C28A-A2E9-2F7C-A74E-F11995667EC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517677F-B06E-6553-73A5-0469F58AC1D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F0A5D7E-31AE-8807-7E68-5CEB8A1C4DED}"/>
              </a:ext>
            </a:extLst>
          </p:cNvPr>
          <p:cNvSpPr>
            <a:spLocks noGrp="1"/>
          </p:cNvSpPr>
          <p:nvPr>
            <p:ph type="dt" sz="half" idx="10"/>
          </p:nvPr>
        </p:nvSpPr>
        <p:spPr/>
        <p:txBody>
          <a:bodyPr/>
          <a:lstStyle/>
          <a:p>
            <a:fld id="{A5B0A250-5CC0-1746-B209-08E8B0DAE6AF}" type="datetimeFigureOut">
              <a:rPr lang="en-US" smtClean="0"/>
              <a:t>10/17/24</a:t>
            </a:fld>
            <a:endParaRPr lang="en-US" dirty="0"/>
          </a:p>
        </p:txBody>
      </p:sp>
      <p:sp>
        <p:nvSpPr>
          <p:cNvPr id="6" name="Footer Placeholder 5">
            <a:extLst>
              <a:ext uri="{FF2B5EF4-FFF2-40B4-BE49-F238E27FC236}">
                <a16:creationId xmlns:a16="http://schemas.microsoft.com/office/drawing/2014/main" id="{43872E04-228E-55EA-1124-A6EF56F4ACD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D975CD7-0447-A283-8715-7CC9BA12E244}"/>
              </a:ext>
            </a:extLst>
          </p:cNvPr>
          <p:cNvSpPr>
            <a:spLocks noGrp="1"/>
          </p:cNvSpPr>
          <p:nvPr>
            <p:ph type="sldNum" sz="quarter" idx="12"/>
          </p:nvPr>
        </p:nvSpPr>
        <p:spPr/>
        <p:txBody>
          <a:bodyPr/>
          <a:lstStyle/>
          <a:p>
            <a:fld id="{49ABCAEC-7D34-E549-A96E-FCEDAADBE4B0}" type="slidenum">
              <a:rPr lang="en-US" smtClean="0"/>
              <a:t>‹#›</a:t>
            </a:fld>
            <a:endParaRPr lang="en-US"/>
          </a:p>
        </p:txBody>
      </p:sp>
    </p:spTree>
    <p:extLst>
      <p:ext uri="{BB962C8B-B14F-4D97-AF65-F5344CB8AC3E}">
        <p14:creationId xmlns:p14="http://schemas.microsoft.com/office/powerpoint/2010/main" val="25796886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4FE4BE0-1662-6DCF-A884-5F7E17CF175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8849A7E-92F2-81FC-A834-9ED54D7C322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1046C77-E88D-BDBC-3789-DA4D0C3E6DA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A5B0A250-5CC0-1746-B209-08E8B0DAE6AF}" type="datetimeFigureOut">
              <a:rPr lang="en-US" smtClean="0"/>
              <a:pPr/>
              <a:t>10/17/24</a:t>
            </a:fld>
            <a:endParaRPr lang="en-US" dirty="0"/>
          </a:p>
        </p:txBody>
      </p:sp>
      <p:sp>
        <p:nvSpPr>
          <p:cNvPr id="5" name="Footer Placeholder 4">
            <a:extLst>
              <a:ext uri="{FF2B5EF4-FFF2-40B4-BE49-F238E27FC236}">
                <a16:creationId xmlns:a16="http://schemas.microsoft.com/office/drawing/2014/main" id="{12BF8471-F70D-0742-28E6-2EE6E17E652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dirty="0"/>
          </a:p>
        </p:txBody>
      </p:sp>
      <p:sp>
        <p:nvSpPr>
          <p:cNvPr id="6" name="Slide Number Placeholder 5">
            <a:extLst>
              <a:ext uri="{FF2B5EF4-FFF2-40B4-BE49-F238E27FC236}">
                <a16:creationId xmlns:a16="http://schemas.microsoft.com/office/drawing/2014/main" id="{584F9D99-BCDD-BDD2-C76C-1BB59FFF9AC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9ABCAEC-7D34-E549-A96E-FCEDAADBE4B0}" type="slidenum">
              <a:rPr lang="en-US" smtClean="0"/>
              <a:pPr/>
              <a:t>‹#›</a:t>
            </a:fld>
            <a:endParaRPr lang="en-US" dirty="0"/>
          </a:p>
        </p:txBody>
      </p:sp>
    </p:spTree>
    <p:extLst>
      <p:ext uri="{BB962C8B-B14F-4D97-AF65-F5344CB8AC3E}">
        <p14:creationId xmlns:p14="http://schemas.microsoft.com/office/powerpoint/2010/main" val="1802193647"/>
      </p:ext>
    </p:extLst>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EBB358-9543-AF85-0F62-46D88A406140}"/>
              </a:ext>
            </a:extLst>
          </p:cNvPr>
          <p:cNvSpPr>
            <a:spLocks noGrp="1"/>
          </p:cNvSpPr>
          <p:nvPr>
            <p:ph type="ctrTitle"/>
          </p:nvPr>
        </p:nvSpPr>
        <p:spPr>
          <a:xfrm>
            <a:off x="4455972" y="726792"/>
            <a:ext cx="6763407" cy="2702208"/>
          </a:xfrm>
        </p:spPr>
        <p:txBody>
          <a:bodyPr>
            <a:normAutofit/>
          </a:bodyPr>
          <a:lstStyle/>
          <a:p>
            <a:pPr algn="l">
              <a:lnSpc>
                <a:spcPct val="90000"/>
              </a:lnSpc>
            </a:pPr>
            <a:r>
              <a:rPr lang="en-US" sz="2000" b="1" u="sng" dirty="0"/>
              <a:t>Title</a:t>
            </a:r>
            <a:br>
              <a:rPr lang="en-US" sz="3300" dirty="0"/>
            </a:br>
            <a:br>
              <a:rPr lang="en-US" sz="3300" dirty="0"/>
            </a:br>
            <a:br>
              <a:rPr lang="en-US" sz="3300" dirty="0"/>
            </a:br>
            <a:r>
              <a:rPr lang="en-US" sz="2200" b="1" dirty="0"/>
              <a:t>NYPD Crime Data Analysis with Machine Learning Model</a:t>
            </a:r>
            <a:br>
              <a:rPr lang="en-US" sz="2200" dirty="0"/>
            </a:br>
            <a:endParaRPr lang="en-US" sz="2200" dirty="0"/>
          </a:p>
        </p:txBody>
      </p:sp>
      <p:sp>
        <p:nvSpPr>
          <p:cNvPr id="3" name="Subtitle 2">
            <a:extLst>
              <a:ext uri="{FF2B5EF4-FFF2-40B4-BE49-F238E27FC236}">
                <a16:creationId xmlns:a16="http://schemas.microsoft.com/office/drawing/2014/main" id="{D79C4E8D-CD7D-EDDC-6F17-68B068EBC6E3}"/>
              </a:ext>
            </a:extLst>
          </p:cNvPr>
          <p:cNvSpPr>
            <a:spLocks noGrp="1"/>
          </p:cNvSpPr>
          <p:nvPr>
            <p:ph type="subTitle" idx="1"/>
          </p:nvPr>
        </p:nvSpPr>
        <p:spPr>
          <a:xfrm>
            <a:off x="3615885" y="3656979"/>
            <a:ext cx="6863669" cy="504496"/>
          </a:xfrm>
        </p:spPr>
        <p:txBody>
          <a:bodyPr>
            <a:noAutofit/>
          </a:bodyPr>
          <a:lstStyle/>
          <a:p>
            <a:r>
              <a:rPr lang="en-US" sz="1800" b="1" dirty="0"/>
              <a:t>Predicting Crime Severity in New York City -2024</a:t>
            </a:r>
            <a:endParaRPr lang="en-US" sz="1800" dirty="0"/>
          </a:p>
        </p:txBody>
      </p:sp>
      <p:pic>
        <p:nvPicPr>
          <p:cNvPr id="22" name="Picture 21" descr="A collection of different shapes&#10;&#10;Description automatically generated">
            <a:extLst>
              <a:ext uri="{FF2B5EF4-FFF2-40B4-BE49-F238E27FC236}">
                <a16:creationId xmlns:a16="http://schemas.microsoft.com/office/drawing/2014/main" id="{062C5374-A96F-7F1E-644D-C7CAC547C9F9}"/>
              </a:ext>
            </a:extLst>
          </p:cNvPr>
          <p:cNvPicPr>
            <a:picLocks noChangeAspect="1"/>
          </p:cNvPicPr>
          <p:nvPr/>
        </p:nvPicPr>
        <p:blipFill>
          <a:blip r:embed="rId2"/>
          <a:srcRect l="26020" r="30469"/>
          <a:stretch/>
        </p:blipFill>
        <p:spPr>
          <a:xfrm>
            <a:off x="20" y="1"/>
            <a:ext cx="4173349" cy="6857999"/>
          </a:xfrm>
          <a:prstGeom prst="rect">
            <a:avLst/>
          </a:prstGeom>
        </p:spPr>
      </p:pic>
    </p:spTree>
    <p:extLst>
      <p:ext uri="{BB962C8B-B14F-4D97-AF65-F5344CB8AC3E}">
        <p14:creationId xmlns:p14="http://schemas.microsoft.com/office/powerpoint/2010/main" val="27144290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1B6D0E-9BBF-771F-694D-2619E33D0A1B}"/>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AA66FE15-6F50-09FB-0423-ACB19DFFEB1B}"/>
              </a:ext>
            </a:extLst>
          </p:cNvPr>
          <p:cNvSpPr txBox="1"/>
          <p:nvPr/>
        </p:nvSpPr>
        <p:spPr>
          <a:xfrm>
            <a:off x="6853382" y="12680"/>
            <a:ext cx="5153892" cy="2585323"/>
          </a:xfrm>
          <a:prstGeom prst="rect">
            <a:avLst/>
          </a:prstGeom>
          <a:noFill/>
        </p:spPr>
        <p:txBody>
          <a:bodyPr wrap="square">
            <a:spAutoFit/>
          </a:bodyPr>
          <a:lstStyle/>
          <a:p>
            <a:r>
              <a:rPr lang="en-US" b="1" dirty="0"/>
              <a:t>Cross-Validation:</a:t>
            </a:r>
            <a:endParaRPr lang="en-US" dirty="0"/>
          </a:p>
          <a:p>
            <a:pPr>
              <a:buFont typeface="Arial" panose="020B0604020202020204" pitchFamily="34" charset="0"/>
              <a:buChar char="•"/>
            </a:pPr>
            <a:r>
              <a:rPr lang="en-US" dirty="0"/>
              <a:t>We performed </a:t>
            </a:r>
            <a:r>
              <a:rPr lang="en-US" b="1" dirty="0"/>
              <a:t>5-fold cross-validation</a:t>
            </a:r>
            <a:r>
              <a:rPr lang="en-US" dirty="0"/>
              <a:t> on both logistic regression and random forest models.</a:t>
            </a:r>
          </a:p>
          <a:p>
            <a:pPr>
              <a:buFont typeface="Arial" panose="020B0604020202020204" pitchFamily="34" charset="0"/>
              <a:buChar char="•"/>
            </a:pPr>
            <a:r>
              <a:rPr lang="en-US" dirty="0"/>
              <a:t>The cross-validation accuracy for </a:t>
            </a:r>
            <a:r>
              <a:rPr lang="en-US" b="1" dirty="0"/>
              <a:t>logistic regression</a:t>
            </a:r>
            <a:r>
              <a:rPr lang="en-US" dirty="0"/>
              <a:t> was </a:t>
            </a:r>
            <a:r>
              <a:rPr lang="en-US" b="1" dirty="0"/>
              <a:t>0.61 ± 0.04</a:t>
            </a:r>
            <a:r>
              <a:rPr lang="en-US" dirty="0"/>
              <a:t>, while for </a:t>
            </a:r>
            <a:r>
              <a:rPr lang="en-US" b="1" dirty="0"/>
              <a:t>random forest</a:t>
            </a:r>
            <a:r>
              <a:rPr lang="en-US" dirty="0"/>
              <a:t> it was </a:t>
            </a:r>
            <a:r>
              <a:rPr lang="en-US" b="1" dirty="0"/>
              <a:t>0.44 ± 0.04</a:t>
            </a:r>
            <a:r>
              <a:rPr lang="en-US" dirty="0"/>
              <a:t>. This shows that random forest had higher variance in its performance, but logistic regression had more stable performance across folds.</a:t>
            </a:r>
          </a:p>
        </p:txBody>
      </p:sp>
      <p:pic>
        <p:nvPicPr>
          <p:cNvPr id="4" name="Picture 3">
            <a:extLst>
              <a:ext uri="{FF2B5EF4-FFF2-40B4-BE49-F238E27FC236}">
                <a16:creationId xmlns:a16="http://schemas.microsoft.com/office/drawing/2014/main" id="{119EC200-49E7-9D62-7921-DB02BEFEFAB9}"/>
              </a:ext>
            </a:extLst>
          </p:cNvPr>
          <p:cNvPicPr>
            <a:picLocks noChangeAspect="1"/>
          </p:cNvPicPr>
          <p:nvPr/>
        </p:nvPicPr>
        <p:blipFill>
          <a:blip r:embed="rId2"/>
          <a:stretch>
            <a:fillRect/>
          </a:stretch>
        </p:blipFill>
        <p:spPr>
          <a:xfrm>
            <a:off x="184725" y="1305341"/>
            <a:ext cx="6446983" cy="603731"/>
          </a:xfrm>
          <a:prstGeom prst="rect">
            <a:avLst/>
          </a:prstGeom>
        </p:spPr>
      </p:pic>
      <p:pic>
        <p:nvPicPr>
          <p:cNvPr id="8" name="Picture 7" descr="A black background with white text&#10;&#10;Description automatically generated">
            <a:extLst>
              <a:ext uri="{FF2B5EF4-FFF2-40B4-BE49-F238E27FC236}">
                <a16:creationId xmlns:a16="http://schemas.microsoft.com/office/drawing/2014/main" id="{02573B48-9C04-924D-9D28-0D7C5859B82F}"/>
              </a:ext>
            </a:extLst>
          </p:cNvPr>
          <p:cNvPicPr>
            <a:picLocks noChangeAspect="1"/>
          </p:cNvPicPr>
          <p:nvPr/>
        </p:nvPicPr>
        <p:blipFill>
          <a:blip r:embed="rId3"/>
          <a:stretch>
            <a:fillRect/>
          </a:stretch>
        </p:blipFill>
        <p:spPr>
          <a:xfrm>
            <a:off x="1058717" y="4705360"/>
            <a:ext cx="4699000" cy="1016000"/>
          </a:xfrm>
          <a:prstGeom prst="rect">
            <a:avLst/>
          </a:prstGeom>
        </p:spPr>
      </p:pic>
      <p:sp>
        <p:nvSpPr>
          <p:cNvPr id="11" name="TextBox 10">
            <a:extLst>
              <a:ext uri="{FF2B5EF4-FFF2-40B4-BE49-F238E27FC236}">
                <a16:creationId xmlns:a16="http://schemas.microsoft.com/office/drawing/2014/main" id="{09515FCB-A27B-6CF0-3B66-92B41CA3C1EF}"/>
              </a:ext>
            </a:extLst>
          </p:cNvPr>
          <p:cNvSpPr txBox="1"/>
          <p:nvPr/>
        </p:nvSpPr>
        <p:spPr>
          <a:xfrm>
            <a:off x="6853382" y="3366655"/>
            <a:ext cx="5153892" cy="3139321"/>
          </a:xfrm>
          <a:prstGeom prst="rect">
            <a:avLst/>
          </a:prstGeom>
          <a:noFill/>
        </p:spPr>
        <p:txBody>
          <a:bodyPr wrap="square">
            <a:spAutoFit/>
          </a:bodyPr>
          <a:lstStyle/>
          <a:p>
            <a:r>
              <a:rPr lang="en-US" dirty="0"/>
              <a:t>After applying hyperparameter tuning and model optimization, the final accuracy of the Random Forest model was </a:t>
            </a:r>
            <a:r>
              <a:rPr lang="en-US" b="1" dirty="0"/>
              <a:t>0.71</a:t>
            </a:r>
            <a:r>
              <a:rPr lang="en-US" dirty="0"/>
              <a:t>.The </a:t>
            </a:r>
            <a:r>
              <a:rPr lang="en-US" b="1" dirty="0"/>
              <a:t>R² score</a:t>
            </a:r>
            <a:r>
              <a:rPr lang="en-US" dirty="0"/>
              <a:t> was </a:t>
            </a:r>
            <a:r>
              <a:rPr lang="en-US" b="1" dirty="0"/>
              <a:t>0.21</a:t>
            </a:r>
            <a:r>
              <a:rPr lang="en-US" dirty="0"/>
              <a:t>, which indicates that while the model is able to classify most cases correctly, there is still some room for improvement in capturing the variance in the </a:t>
            </a:r>
            <a:r>
              <a:rPr lang="en-US" dirty="0" err="1"/>
              <a:t>data.The</a:t>
            </a:r>
            <a:r>
              <a:rPr lang="en-US" dirty="0"/>
              <a:t> model performed particularly well in predicting </a:t>
            </a:r>
            <a:r>
              <a:rPr lang="en-US" b="1" dirty="0"/>
              <a:t>felonies</a:t>
            </a:r>
            <a:r>
              <a:rPr lang="en-US" dirty="0"/>
              <a:t> but showed lower performance in predicting </a:t>
            </a:r>
            <a:r>
              <a:rPr lang="en-US" b="1" dirty="0"/>
              <a:t>violations</a:t>
            </a:r>
            <a:r>
              <a:rPr lang="en-US" dirty="0"/>
              <a:t> and </a:t>
            </a:r>
            <a:r>
              <a:rPr lang="en-US" b="1" dirty="0"/>
              <a:t>misdemeanors</a:t>
            </a:r>
            <a:r>
              <a:rPr lang="en-US" dirty="0"/>
              <a:t>, which can be attributed to the class imbalance despite SMOTE being applied.</a:t>
            </a:r>
          </a:p>
        </p:txBody>
      </p:sp>
    </p:spTree>
    <p:extLst>
      <p:ext uri="{BB962C8B-B14F-4D97-AF65-F5344CB8AC3E}">
        <p14:creationId xmlns:p14="http://schemas.microsoft.com/office/powerpoint/2010/main" val="31854934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2F7B16-7DAF-9FED-55D3-22DD3056B4BA}"/>
            </a:ext>
          </a:extLst>
        </p:cNvPr>
        <p:cNvGrpSpPr/>
        <p:nvPr/>
      </p:nvGrpSpPr>
      <p:grpSpPr>
        <a:xfrm>
          <a:off x="0" y="0"/>
          <a:ext cx="0" cy="0"/>
          <a:chOff x="0" y="0"/>
          <a:chExt cx="0" cy="0"/>
        </a:xfrm>
      </p:grpSpPr>
      <p:sp>
        <p:nvSpPr>
          <p:cNvPr id="7" name="TextBox 6">
            <a:extLst>
              <a:ext uri="{FF2B5EF4-FFF2-40B4-BE49-F238E27FC236}">
                <a16:creationId xmlns:a16="http://schemas.microsoft.com/office/drawing/2014/main" id="{3537CA17-8C02-0E89-D7AF-ECC6480C4907}"/>
              </a:ext>
            </a:extLst>
          </p:cNvPr>
          <p:cNvSpPr txBox="1"/>
          <p:nvPr/>
        </p:nvSpPr>
        <p:spPr>
          <a:xfrm>
            <a:off x="212436" y="1267691"/>
            <a:ext cx="11582400" cy="1200329"/>
          </a:xfrm>
          <a:prstGeom prst="rect">
            <a:avLst/>
          </a:prstGeom>
          <a:noFill/>
        </p:spPr>
        <p:txBody>
          <a:bodyPr wrap="square">
            <a:spAutoFit/>
          </a:bodyPr>
          <a:lstStyle/>
          <a:p>
            <a:r>
              <a:rPr lang="en-US" dirty="0"/>
              <a:t>The goal of implementing a neural network model was to build a non-linear classifier capable of recognizing patterns in the encoded NYPD crime dataset. We used a </a:t>
            </a:r>
            <a:r>
              <a:rPr lang="en-US" b="1" dirty="0"/>
              <a:t>Multi-Layer Perceptron (MLP)</a:t>
            </a:r>
            <a:r>
              <a:rPr lang="en-US" dirty="0"/>
              <a:t> with the </a:t>
            </a:r>
            <a:r>
              <a:rPr lang="en-US" b="1" dirty="0" err="1"/>
              <a:t>ReLU</a:t>
            </a:r>
            <a:r>
              <a:rPr lang="en-US" b="1" dirty="0"/>
              <a:t> activation function</a:t>
            </a:r>
            <a:r>
              <a:rPr lang="en-US" dirty="0"/>
              <a:t> to train on the scaled and encoded data, which allows the model to learn complex relationships between the features and the target variable (LAW_CATEGORY_CODE)</a:t>
            </a:r>
          </a:p>
        </p:txBody>
      </p:sp>
      <p:sp>
        <p:nvSpPr>
          <p:cNvPr id="8" name="TextBox 7">
            <a:extLst>
              <a:ext uri="{FF2B5EF4-FFF2-40B4-BE49-F238E27FC236}">
                <a16:creationId xmlns:a16="http://schemas.microsoft.com/office/drawing/2014/main" id="{5E3E16FC-C621-796B-11C6-72A2E984AA6E}"/>
              </a:ext>
            </a:extLst>
          </p:cNvPr>
          <p:cNvSpPr txBox="1"/>
          <p:nvPr/>
        </p:nvSpPr>
        <p:spPr>
          <a:xfrm>
            <a:off x="286327" y="341745"/>
            <a:ext cx="6096000" cy="400110"/>
          </a:xfrm>
          <a:prstGeom prst="rect">
            <a:avLst/>
          </a:prstGeom>
          <a:noFill/>
        </p:spPr>
        <p:txBody>
          <a:bodyPr wrap="square" rtlCol="0">
            <a:spAutoFit/>
          </a:bodyPr>
          <a:lstStyle/>
          <a:p>
            <a:r>
              <a:rPr lang="en-US" sz="2000" dirty="0"/>
              <a:t>Neural Network Model</a:t>
            </a:r>
          </a:p>
        </p:txBody>
      </p:sp>
      <p:sp>
        <p:nvSpPr>
          <p:cNvPr id="11" name="TextBox 10">
            <a:extLst>
              <a:ext uri="{FF2B5EF4-FFF2-40B4-BE49-F238E27FC236}">
                <a16:creationId xmlns:a16="http://schemas.microsoft.com/office/drawing/2014/main" id="{8CFE7AA7-1D91-38AE-DC07-230BD596E36A}"/>
              </a:ext>
            </a:extLst>
          </p:cNvPr>
          <p:cNvSpPr txBox="1"/>
          <p:nvPr/>
        </p:nvSpPr>
        <p:spPr>
          <a:xfrm>
            <a:off x="286326" y="2958820"/>
            <a:ext cx="11388437" cy="2031325"/>
          </a:xfrm>
          <a:prstGeom prst="rect">
            <a:avLst/>
          </a:prstGeom>
          <a:noFill/>
        </p:spPr>
        <p:txBody>
          <a:bodyPr wrap="square">
            <a:spAutoFit/>
          </a:bodyPr>
          <a:lstStyle/>
          <a:p>
            <a:r>
              <a:rPr lang="en-US" b="1" dirty="0"/>
              <a:t>Key parameters:</a:t>
            </a:r>
            <a:endParaRPr lang="en-US" dirty="0"/>
          </a:p>
          <a:p>
            <a:pPr>
              <a:buFont typeface="Arial" panose="020B0604020202020204" pitchFamily="34" charset="0"/>
              <a:buChar char="•"/>
            </a:pPr>
            <a:r>
              <a:rPr lang="en-US" b="1" dirty="0"/>
              <a:t>Activation function:</a:t>
            </a:r>
            <a:r>
              <a:rPr lang="en-US" dirty="0"/>
              <a:t> </a:t>
            </a:r>
            <a:r>
              <a:rPr lang="en-US" dirty="0" err="1"/>
              <a:t>ReLU</a:t>
            </a:r>
            <a:r>
              <a:rPr lang="en-US" dirty="0"/>
              <a:t> (Rectified Linear Unit), which is commonly used for its ability to introduce non-linearity while being computationally efficient.</a:t>
            </a:r>
          </a:p>
          <a:p>
            <a:pPr>
              <a:buFont typeface="Arial" panose="020B0604020202020204" pitchFamily="34" charset="0"/>
              <a:buChar char="•"/>
            </a:pPr>
            <a:r>
              <a:rPr lang="en-US" b="1" dirty="0"/>
              <a:t>Number of hidden layers:</a:t>
            </a:r>
            <a:r>
              <a:rPr lang="en-US" dirty="0"/>
              <a:t> The MLP uses a hidden layer with </a:t>
            </a:r>
            <a:r>
              <a:rPr lang="en-US" b="1" dirty="0"/>
              <a:t>50 nodes</a:t>
            </a:r>
            <a:r>
              <a:rPr lang="en-US" dirty="0"/>
              <a:t>.</a:t>
            </a:r>
          </a:p>
          <a:p>
            <a:pPr>
              <a:buFont typeface="Arial" panose="020B0604020202020204" pitchFamily="34" charset="0"/>
              <a:buChar char="•"/>
            </a:pPr>
            <a:r>
              <a:rPr lang="en-US" b="1" dirty="0"/>
              <a:t>Learning rate:</a:t>
            </a:r>
            <a:r>
              <a:rPr lang="en-US" dirty="0"/>
              <a:t> Initially set to </a:t>
            </a:r>
            <a:r>
              <a:rPr lang="en-US" b="1" dirty="0"/>
              <a:t>0.001</a:t>
            </a:r>
            <a:r>
              <a:rPr lang="en-US" dirty="0"/>
              <a:t> to control the step size during the optimization process.</a:t>
            </a:r>
          </a:p>
          <a:p>
            <a:pPr>
              <a:buFont typeface="Arial" panose="020B0604020202020204" pitchFamily="34" charset="0"/>
              <a:buChar char="•"/>
            </a:pPr>
            <a:r>
              <a:rPr lang="en-US" b="1" dirty="0"/>
              <a:t>Max iterations (epochs):</a:t>
            </a:r>
            <a:r>
              <a:rPr lang="en-US" dirty="0"/>
              <a:t> We set the max iteration to </a:t>
            </a:r>
            <a:r>
              <a:rPr lang="en-US" b="1" dirty="0"/>
              <a:t>100</a:t>
            </a:r>
            <a:r>
              <a:rPr lang="en-US" dirty="0"/>
              <a:t>, ensuring enough training epochs for the model to converge.</a:t>
            </a:r>
          </a:p>
        </p:txBody>
      </p:sp>
    </p:spTree>
    <p:extLst>
      <p:ext uri="{BB962C8B-B14F-4D97-AF65-F5344CB8AC3E}">
        <p14:creationId xmlns:p14="http://schemas.microsoft.com/office/powerpoint/2010/main" val="11706020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606B45-CD4B-B686-5D08-CD3A64236584}"/>
            </a:ext>
          </a:extLst>
        </p:cNvPr>
        <p:cNvGrpSpPr/>
        <p:nvPr/>
      </p:nvGrpSpPr>
      <p:grpSpPr>
        <a:xfrm>
          <a:off x="0" y="0"/>
          <a:ext cx="0" cy="0"/>
          <a:chOff x="0" y="0"/>
          <a:chExt cx="0" cy="0"/>
        </a:xfrm>
      </p:grpSpPr>
      <p:sp>
        <p:nvSpPr>
          <p:cNvPr id="8" name="TextBox 7">
            <a:extLst>
              <a:ext uri="{FF2B5EF4-FFF2-40B4-BE49-F238E27FC236}">
                <a16:creationId xmlns:a16="http://schemas.microsoft.com/office/drawing/2014/main" id="{00B70217-5190-13FA-277B-39C805D722E9}"/>
              </a:ext>
            </a:extLst>
          </p:cNvPr>
          <p:cNvSpPr txBox="1"/>
          <p:nvPr/>
        </p:nvSpPr>
        <p:spPr>
          <a:xfrm>
            <a:off x="286327" y="341745"/>
            <a:ext cx="6096000" cy="400110"/>
          </a:xfrm>
          <a:prstGeom prst="rect">
            <a:avLst/>
          </a:prstGeom>
          <a:noFill/>
        </p:spPr>
        <p:txBody>
          <a:bodyPr wrap="square" rtlCol="0">
            <a:spAutoFit/>
          </a:bodyPr>
          <a:lstStyle/>
          <a:p>
            <a:r>
              <a:rPr lang="en-US" sz="2000" dirty="0"/>
              <a:t>Results</a:t>
            </a:r>
          </a:p>
        </p:txBody>
      </p:sp>
      <p:sp>
        <p:nvSpPr>
          <p:cNvPr id="11" name="TextBox 10">
            <a:extLst>
              <a:ext uri="{FF2B5EF4-FFF2-40B4-BE49-F238E27FC236}">
                <a16:creationId xmlns:a16="http://schemas.microsoft.com/office/drawing/2014/main" id="{D608A9AD-AC5A-FF0B-DF1E-0266FDC58AB7}"/>
              </a:ext>
            </a:extLst>
          </p:cNvPr>
          <p:cNvSpPr txBox="1"/>
          <p:nvPr/>
        </p:nvSpPr>
        <p:spPr>
          <a:xfrm>
            <a:off x="286325" y="2126980"/>
            <a:ext cx="11388437" cy="1477328"/>
          </a:xfrm>
          <a:prstGeom prst="rect">
            <a:avLst/>
          </a:prstGeom>
          <a:noFill/>
        </p:spPr>
        <p:txBody>
          <a:bodyPr wrap="square">
            <a:spAutoFit/>
          </a:bodyPr>
          <a:lstStyle/>
          <a:p>
            <a:r>
              <a:rPr lang="en-US" b="1" dirty="0"/>
              <a:t>Results (Before Optimization):</a:t>
            </a:r>
            <a:endParaRPr lang="en-US" dirty="0"/>
          </a:p>
          <a:p>
            <a:pPr>
              <a:buFont typeface="Arial" panose="020B0604020202020204" pitchFamily="34" charset="0"/>
              <a:buChar char="•"/>
            </a:pPr>
            <a:r>
              <a:rPr lang="en-US" b="1" dirty="0"/>
              <a:t>Number of epochs:</a:t>
            </a:r>
            <a:r>
              <a:rPr lang="en-US" dirty="0"/>
              <a:t> The model trained for </a:t>
            </a:r>
            <a:r>
              <a:rPr lang="en-US" b="1" dirty="0"/>
              <a:t>63 epochs</a:t>
            </a:r>
            <a:r>
              <a:rPr lang="en-US" dirty="0"/>
              <a:t>.</a:t>
            </a:r>
          </a:p>
          <a:p>
            <a:pPr>
              <a:buFont typeface="Arial" panose="020B0604020202020204" pitchFamily="34" charset="0"/>
              <a:buChar char="•"/>
            </a:pPr>
            <a:r>
              <a:rPr lang="en-US" b="1" dirty="0"/>
              <a:t>Model score:</a:t>
            </a:r>
            <a:r>
              <a:rPr lang="en-US" dirty="0"/>
              <a:t> Achieved an initial accuracy of </a:t>
            </a:r>
            <a:r>
              <a:rPr lang="en-US" b="1" dirty="0"/>
              <a:t>64%</a:t>
            </a:r>
            <a:r>
              <a:rPr lang="en-US" dirty="0"/>
              <a:t>.</a:t>
            </a:r>
          </a:p>
          <a:p>
            <a:pPr>
              <a:buFont typeface="Arial" panose="020B0604020202020204" pitchFamily="34" charset="0"/>
              <a:buChar char="•"/>
            </a:pPr>
            <a:r>
              <a:rPr lang="en-US" dirty="0"/>
              <a:t>Although the initial score showed some promise, it was clear that further optimization was needed to improve the model’s accuracy and generalization performance on unseen data.</a:t>
            </a:r>
          </a:p>
        </p:txBody>
      </p:sp>
      <p:pic>
        <p:nvPicPr>
          <p:cNvPr id="3" name="Picture 2" descr="A black background with white text&#10;&#10;Description automatically generated">
            <a:extLst>
              <a:ext uri="{FF2B5EF4-FFF2-40B4-BE49-F238E27FC236}">
                <a16:creationId xmlns:a16="http://schemas.microsoft.com/office/drawing/2014/main" id="{E9223839-C36D-23D5-7DC1-4EF07BE1021B}"/>
              </a:ext>
            </a:extLst>
          </p:cNvPr>
          <p:cNvPicPr>
            <a:picLocks noChangeAspect="1"/>
          </p:cNvPicPr>
          <p:nvPr/>
        </p:nvPicPr>
        <p:blipFill>
          <a:blip r:embed="rId2"/>
          <a:stretch>
            <a:fillRect/>
          </a:stretch>
        </p:blipFill>
        <p:spPr>
          <a:xfrm>
            <a:off x="286326" y="828035"/>
            <a:ext cx="3733800" cy="1206500"/>
          </a:xfrm>
          <a:prstGeom prst="rect">
            <a:avLst/>
          </a:prstGeom>
        </p:spPr>
      </p:pic>
      <p:pic>
        <p:nvPicPr>
          <p:cNvPr id="5" name="Picture 4">
            <a:extLst>
              <a:ext uri="{FF2B5EF4-FFF2-40B4-BE49-F238E27FC236}">
                <a16:creationId xmlns:a16="http://schemas.microsoft.com/office/drawing/2014/main" id="{59A12AA0-6141-CAFA-A10D-991594B52E52}"/>
              </a:ext>
            </a:extLst>
          </p:cNvPr>
          <p:cNvPicPr>
            <a:picLocks noChangeAspect="1"/>
          </p:cNvPicPr>
          <p:nvPr/>
        </p:nvPicPr>
        <p:blipFill>
          <a:blip r:embed="rId3"/>
          <a:stretch>
            <a:fillRect/>
          </a:stretch>
        </p:blipFill>
        <p:spPr>
          <a:xfrm>
            <a:off x="315186" y="4712528"/>
            <a:ext cx="7772400" cy="640582"/>
          </a:xfrm>
          <a:prstGeom prst="rect">
            <a:avLst/>
          </a:prstGeom>
        </p:spPr>
      </p:pic>
      <p:sp>
        <p:nvSpPr>
          <p:cNvPr id="6" name="TextBox 5">
            <a:extLst>
              <a:ext uri="{FF2B5EF4-FFF2-40B4-BE49-F238E27FC236}">
                <a16:creationId xmlns:a16="http://schemas.microsoft.com/office/drawing/2014/main" id="{CF032647-20AE-D38A-9A8F-955C3A3D4186}"/>
              </a:ext>
            </a:extLst>
          </p:cNvPr>
          <p:cNvSpPr txBox="1"/>
          <p:nvPr/>
        </p:nvSpPr>
        <p:spPr>
          <a:xfrm>
            <a:off x="286324" y="3696753"/>
            <a:ext cx="11388437" cy="923330"/>
          </a:xfrm>
          <a:prstGeom prst="rect">
            <a:avLst/>
          </a:prstGeom>
          <a:noFill/>
        </p:spPr>
        <p:txBody>
          <a:bodyPr wrap="square">
            <a:spAutoFit/>
          </a:bodyPr>
          <a:lstStyle/>
          <a:p>
            <a:r>
              <a:rPr lang="en-US" b="1" dirty="0"/>
              <a:t>Optimization Process:</a:t>
            </a:r>
            <a:r>
              <a:rPr lang="en-US" dirty="0"/>
              <a:t> To improve the neural network model's performance, we used a </a:t>
            </a:r>
            <a:r>
              <a:rPr lang="en-US" b="1" dirty="0" err="1"/>
              <a:t>GridSearchCV</a:t>
            </a:r>
            <a:r>
              <a:rPr lang="en-US" dirty="0"/>
              <a:t> for hyperparameter tuning. This process helped find the best combination of hyperparameters to maximize the model’s accuracy.</a:t>
            </a:r>
          </a:p>
        </p:txBody>
      </p:sp>
      <p:sp>
        <p:nvSpPr>
          <p:cNvPr id="10" name="TextBox 9">
            <a:extLst>
              <a:ext uri="{FF2B5EF4-FFF2-40B4-BE49-F238E27FC236}">
                <a16:creationId xmlns:a16="http://schemas.microsoft.com/office/drawing/2014/main" id="{94E0BD49-2CA9-9CA0-EF87-7DC59C99E6A4}"/>
              </a:ext>
            </a:extLst>
          </p:cNvPr>
          <p:cNvSpPr txBox="1"/>
          <p:nvPr/>
        </p:nvSpPr>
        <p:spPr>
          <a:xfrm>
            <a:off x="286326" y="5495824"/>
            <a:ext cx="10603348" cy="1200329"/>
          </a:xfrm>
          <a:prstGeom prst="rect">
            <a:avLst/>
          </a:prstGeom>
          <a:noFill/>
        </p:spPr>
        <p:txBody>
          <a:bodyPr wrap="square">
            <a:spAutoFit/>
          </a:bodyPr>
          <a:lstStyle/>
          <a:p>
            <a:r>
              <a:rPr lang="en-US" b="1" dirty="0"/>
              <a:t>Results (After Optimization):</a:t>
            </a:r>
          </a:p>
          <a:p>
            <a:r>
              <a:rPr lang="en-US" dirty="0"/>
              <a:t>Despite the optimization, the accuracy slightly decreased, suggesting that the neural network model may not be the best fit for this dataset, compared to other models like Random Forest, which achieved better results.</a:t>
            </a:r>
          </a:p>
        </p:txBody>
      </p:sp>
    </p:spTree>
    <p:extLst>
      <p:ext uri="{BB962C8B-B14F-4D97-AF65-F5344CB8AC3E}">
        <p14:creationId xmlns:p14="http://schemas.microsoft.com/office/powerpoint/2010/main" val="16594371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4F9349C-6B56-59BB-F3F9-DEBC88FF9D21}"/>
              </a:ext>
            </a:extLst>
          </p:cNvPr>
          <p:cNvSpPr txBox="1"/>
          <p:nvPr/>
        </p:nvSpPr>
        <p:spPr>
          <a:xfrm>
            <a:off x="275813" y="4250803"/>
            <a:ext cx="11544151" cy="2031325"/>
          </a:xfrm>
          <a:prstGeom prst="rect">
            <a:avLst/>
          </a:prstGeom>
          <a:noFill/>
        </p:spPr>
        <p:txBody>
          <a:bodyPr wrap="square">
            <a:spAutoFit/>
          </a:bodyPr>
          <a:lstStyle/>
          <a:p>
            <a:pPr>
              <a:buFont typeface="Arial" panose="020B0604020202020204" pitchFamily="34" charset="0"/>
              <a:buChar char="•"/>
            </a:pPr>
            <a:r>
              <a:rPr lang="en-US" b="1" dirty="0"/>
              <a:t>Optimized Neural Network</a:t>
            </a:r>
            <a:r>
              <a:rPr lang="en-US" dirty="0"/>
              <a:t>: After tuning the neural network with </a:t>
            </a:r>
            <a:r>
              <a:rPr lang="en-US" dirty="0" err="1"/>
              <a:t>ReLU</a:t>
            </a:r>
            <a:r>
              <a:rPr lang="en-US" dirty="0"/>
              <a:t> activation and 50 hidden units, the accuracy reached </a:t>
            </a:r>
            <a:r>
              <a:rPr lang="en-US" b="1" dirty="0"/>
              <a:t>59%</a:t>
            </a:r>
            <a:r>
              <a:rPr lang="en-US" dirty="0"/>
              <a:t>. This indicates moderate performance, with the model needing further optimization to handle more complex patterns.</a:t>
            </a:r>
          </a:p>
          <a:p>
            <a:pPr>
              <a:buFont typeface="Arial" panose="020B0604020202020204" pitchFamily="34" charset="0"/>
              <a:buChar char="•"/>
            </a:pPr>
            <a:r>
              <a:rPr lang="en-US" b="1" dirty="0"/>
              <a:t>Random Forest</a:t>
            </a:r>
            <a:r>
              <a:rPr lang="en-US" dirty="0"/>
              <a:t>: The Random Forest model achieved </a:t>
            </a:r>
            <a:r>
              <a:rPr lang="en-US" b="1" dirty="0"/>
              <a:t>71%</a:t>
            </a:r>
            <a:r>
              <a:rPr lang="en-US" dirty="0"/>
              <a:t> accuracy, outperforming the neural network. Feature importance analysis from the Random Forest highlights which features contribute most to crime prediction.</a:t>
            </a:r>
          </a:p>
          <a:p>
            <a:r>
              <a:rPr lang="en-US" dirty="0"/>
              <a:t>This side-by-side comparison shows that the Random Forest model is more effective for this dataset, although the neural network may be improved with further tuning.</a:t>
            </a:r>
          </a:p>
        </p:txBody>
      </p:sp>
      <p:pic>
        <p:nvPicPr>
          <p:cNvPr id="4" name="Picture 3">
            <a:extLst>
              <a:ext uri="{FF2B5EF4-FFF2-40B4-BE49-F238E27FC236}">
                <a16:creationId xmlns:a16="http://schemas.microsoft.com/office/drawing/2014/main" id="{68855E96-BD5B-98FD-ED1D-79CC1588A3FC}"/>
              </a:ext>
            </a:extLst>
          </p:cNvPr>
          <p:cNvPicPr>
            <a:picLocks noChangeAspect="1"/>
          </p:cNvPicPr>
          <p:nvPr/>
        </p:nvPicPr>
        <p:blipFill>
          <a:blip r:embed="rId2"/>
          <a:stretch>
            <a:fillRect/>
          </a:stretch>
        </p:blipFill>
        <p:spPr>
          <a:xfrm>
            <a:off x="132080" y="137293"/>
            <a:ext cx="6107355" cy="3775801"/>
          </a:xfrm>
          <a:prstGeom prst="rect">
            <a:avLst/>
          </a:prstGeom>
        </p:spPr>
      </p:pic>
      <p:pic>
        <p:nvPicPr>
          <p:cNvPr id="5" name="Picture 4">
            <a:extLst>
              <a:ext uri="{FF2B5EF4-FFF2-40B4-BE49-F238E27FC236}">
                <a16:creationId xmlns:a16="http://schemas.microsoft.com/office/drawing/2014/main" id="{3B387DDD-BC91-8D74-305B-C2044E608955}"/>
              </a:ext>
            </a:extLst>
          </p:cNvPr>
          <p:cNvPicPr>
            <a:picLocks noChangeAspect="1"/>
          </p:cNvPicPr>
          <p:nvPr/>
        </p:nvPicPr>
        <p:blipFill>
          <a:blip r:embed="rId3"/>
          <a:stretch>
            <a:fillRect/>
          </a:stretch>
        </p:blipFill>
        <p:spPr>
          <a:xfrm>
            <a:off x="6239434" y="137293"/>
            <a:ext cx="5820485" cy="3340405"/>
          </a:xfrm>
          <a:prstGeom prst="rect">
            <a:avLst/>
          </a:prstGeom>
        </p:spPr>
      </p:pic>
    </p:spTree>
    <p:extLst>
      <p:ext uri="{BB962C8B-B14F-4D97-AF65-F5344CB8AC3E}">
        <p14:creationId xmlns:p14="http://schemas.microsoft.com/office/powerpoint/2010/main" val="24000910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40999E9-25F7-595D-7DFE-AE12DEC2B101}"/>
              </a:ext>
            </a:extLst>
          </p:cNvPr>
          <p:cNvPicPr>
            <a:picLocks noChangeAspect="1"/>
          </p:cNvPicPr>
          <p:nvPr/>
        </p:nvPicPr>
        <p:blipFill>
          <a:blip r:embed="rId2"/>
          <a:stretch>
            <a:fillRect/>
          </a:stretch>
        </p:blipFill>
        <p:spPr>
          <a:xfrm>
            <a:off x="2209800" y="1306128"/>
            <a:ext cx="7772400" cy="4245743"/>
          </a:xfrm>
          <a:prstGeom prst="rect">
            <a:avLst/>
          </a:prstGeom>
        </p:spPr>
      </p:pic>
    </p:spTree>
    <p:extLst>
      <p:ext uri="{BB962C8B-B14F-4D97-AF65-F5344CB8AC3E}">
        <p14:creationId xmlns:p14="http://schemas.microsoft.com/office/powerpoint/2010/main" val="13664366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E4F4C67-2BD9-B121-373A-0E11FE20B51B}"/>
              </a:ext>
            </a:extLst>
          </p:cNvPr>
          <p:cNvSpPr txBox="1"/>
          <p:nvPr/>
        </p:nvSpPr>
        <p:spPr>
          <a:xfrm>
            <a:off x="512779" y="2113006"/>
            <a:ext cx="10783614" cy="5004487"/>
          </a:xfrm>
          <a:prstGeom prst="rect">
            <a:avLst/>
          </a:prstGeom>
          <a:noFill/>
        </p:spPr>
        <p:txBody>
          <a:bodyPr wrap="square" lIns="91440" rtlCol="0">
            <a:noAutofit/>
          </a:bodyPr>
          <a:lstStyle/>
          <a:p>
            <a:r>
              <a:rPr lang="en-US" b="1" dirty="0"/>
              <a:t>Objective</a:t>
            </a:r>
            <a:r>
              <a:rPr lang="en-US" dirty="0"/>
              <a:t>:</a:t>
            </a:r>
            <a:br>
              <a:rPr lang="en-US" dirty="0"/>
            </a:br>
            <a:r>
              <a:rPr lang="en-US" dirty="0"/>
              <a:t>The objective of this project is to analyze crime data from New York City and build machine learning models to predict the severity of crimes, specifically focusing on distinguishing </a:t>
            </a:r>
            <a:r>
              <a:rPr lang="en-US" b="1" dirty="0"/>
              <a:t>felony</a:t>
            </a:r>
            <a:r>
              <a:rPr lang="en-US" dirty="0"/>
              <a:t> crimes from </a:t>
            </a:r>
            <a:r>
              <a:rPr lang="en-US" b="1" dirty="0"/>
              <a:t>non-felony</a:t>
            </a:r>
            <a:r>
              <a:rPr lang="en-US" dirty="0"/>
              <a:t> (misdemeanor and violation) crimes.</a:t>
            </a:r>
          </a:p>
          <a:p>
            <a:r>
              <a:rPr lang="en-US" b="1" dirty="0"/>
              <a:t>Key Goals</a:t>
            </a:r>
            <a:r>
              <a:rPr lang="en-US" dirty="0"/>
              <a:t>:</a:t>
            </a:r>
          </a:p>
          <a:p>
            <a:pPr>
              <a:buFont typeface="Arial" panose="020B0604020202020204" pitchFamily="34" charset="0"/>
              <a:buChar char="•"/>
            </a:pPr>
            <a:r>
              <a:rPr lang="en-US" b="1" dirty="0"/>
              <a:t>Analyze</a:t>
            </a:r>
            <a:r>
              <a:rPr lang="en-US" dirty="0"/>
              <a:t>: Explore patterns and trends in NYC crime data.</a:t>
            </a:r>
          </a:p>
          <a:p>
            <a:pPr>
              <a:buFont typeface="Arial" panose="020B0604020202020204" pitchFamily="34" charset="0"/>
              <a:buChar char="•"/>
            </a:pPr>
            <a:r>
              <a:rPr lang="en-US" b="1" dirty="0"/>
              <a:t>Predict</a:t>
            </a:r>
            <a:r>
              <a:rPr lang="en-US" dirty="0"/>
              <a:t>: Develop models that can classify crime severity (Felony, Misdemeanor, Violation.</a:t>
            </a:r>
          </a:p>
          <a:p>
            <a:pPr>
              <a:buFont typeface="Arial" panose="020B0604020202020204" pitchFamily="34" charset="0"/>
              <a:buChar char="•"/>
            </a:pPr>
            <a:r>
              <a:rPr lang="en-US" b="1" dirty="0"/>
              <a:t>Evaluate</a:t>
            </a:r>
            <a:r>
              <a:rPr lang="en-US" dirty="0"/>
              <a:t>: Measure model performance using accuracy, precision, and recall.</a:t>
            </a:r>
          </a:p>
          <a:p>
            <a:endParaRPr lang="en-US" dirty="0"/>
          </a:p>
        </p:txBody>
      </p:sp>
      <p:sp>
        <p:nvSpPr>
          <p:cNvPr id="3" name="TextBox 2">
            <a:extLst>
              <a:ext uri="{FF2B5EF4-FFF2-40B4-BE49-F238E27FC236}">
                <a16:creationId xmlns:a16="http://schemas.microsoft.com/office/drawing/2014/main" id="{4A78A422-B704-DABF-81E6-5A1BEEDEF5FC}"/>
              </a:ext>
            </a:extLst>
          </p:cNvPr>
          <p:cNvSpPr txBox="1"/>
          <p:nvPr/>
        </p:nvSpPr>
        <p:spPr>
          <a:xfrm>
            <a:off x="420414" y="935421"/>
            <a:ext cx="184731" cy="369332"/>
          </a:xfrm>
          <a:prstGeom prst="rect">
            <a:avLst/>
          </a:prstGeom>
          <a:noFill/>
        </p:spPr>
        <p:txBody>
          <a:bodyPr wrap="none" rtlCol="0">
            <a:normAutofit/>
          </a:bodyPr>
          <a:lstStyle/>
          <a:p>
            <a:endParaRPr lang="en-US" dirty="0"/>
          </a:p>
        </p:txBody>
      </p:sp>
      <p:sp>
        <p:nvSpPr>
          <p:cNvPr id="4" name="TextBox 3">
            <a:extLst>
              <a:ext uri="{FF2B5EF4-FFF2-40B4-BE49-F238E27FC236}">
                <a16:creationId xmlns:a16="http://schemas.microsoft.com/office/drawing/2014/main" id="{D333B368-2C78-131F-8B2E-614C49BA6CA1}"/>
              </a:ext>
            </a:extLst>
          </p:cNvPr>
          <p:cNvSpPr txBox="1"/>
          <p:nvPr/>
        </p:nvSpPr>
        <p:spPr>
          <a:xfrm>
            <a:off x="5277345" y="412201"/>
            <a:ext cx="1637308" cy="400110"/>
          </a:xfrm>
          <a:prstGeom prst="rect">
            <a:avLst/>
          </a:prstGeom>
          <a:noFill/>
        </p:spPr>
        <p:txBody>
          <a:bodyPr wrap="none" rtlCol="0">
            <a:spAutoFit/>
          </a:bodyPr>
          <a:lstStyle/>
          <a:p>
            <a:pPr algn="ctr"/>
            <a:r>
              <a:rPr lang="en-US" sz="2000" b="1" dirty="0"/>
              <a:t>Introduction</a:t>
            </a:r>
          </a:p>
        </p:txBody>
      </p:sp>
    </p:spTree>
    <p:extLst>
      <p:ext uri="{BB962C8B-B14F-4D97-AF65-F5344CB8AC3E}">
        <p14:creationId xmlns:p14="http://schemas.microsoft.com/office/powerpoint/2010/main" val="2152876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1B008E7-33F8-A4AF-992B-BCA0299C4526}"/>
              </a:ext>
            </a:extLst>
          </p:cNvPr>
          <p:cNvSpPr txBox="1"/>
          <p:nvPr/>
        </p:nvSpPr>
        <p:spPr>
          <a:xfrm>
            <a:off x="563055" y="1213008"/>
            <a:ext cx="11027583" cy="3416320"/>
          </a:xfrm>
          <a:prstGeom prst="rect">
            <a:avLst/>
          </a:prstGeom>
          <a:noFill/>
        </p:spPr>
        <p:txBody>
          <a:bodyPr wrap="square" rtlCol="0">
            <a:spAutoFit/>
          </a:bodyPr>
          <a:lstStyle/>
          <a:p>
            <a:r>
              <a:rPr lang="en-US" b="1" dirty="0"/>
              <a:t>Dataset:</a:t>
            </a:r>
            <a:endParaRPr lang="en-US" dirty="0"/>
          </a:p>
          <a:p>
            <a:pPr>
              <a:buFont typeface="Arial" panose="020B0604020202020204" pitchFamily="34" charset="0"/>
              <a:buChar char="•"/>
            </a:pPr>
            <a:r>
              <a:rPr lang="en-US" dirty="0"/>
              <a:t>Contains approximately </a:t>
            </a:r>
            <a:r>
              <a:rPr lang="en-US" b="1" dirty="0"/>
              <a:t>70,000 rows</a:t>
            </a:r>
            <a:r>
              <a:rPr lang="en-US" dirty="0"/>
              <a:t> and </a:t>
            </a:r>
            <a:r>
              <a:rPr lang="en-US" b="1" dirty="0"/>
              <a:t>38 columns</a:t>
            </a:r>
            <a:r>
              <a:rPr lang="en-US" dirty="0"/>
              <a:t> representing complaints reported to the NYPD.</a:t>
            </a:r>
          </a:p>
          <a:p>
            <a:pPr>
              <a:buFont typeface="Arial" panose="020B0604020202020204" pitchFamily="34" charset="0"/>
              <a:buChar char="•"/>
            </a:pPr>
            <a:r>
              <a:rPr lang="en-US" dirty="0"/>
              <a:t>Key features include:</a:t>
            </a:r>
          </a:p>
          <a:p>
            <a:pPr marL="742950" lvl="1" indent="-285750">
              <a:buFont typeface="Arial" panose="020B0604020202020204" pitchFamily="34" charset="0"/>
              <a:buChar char="•"/>
            </a:pPr>
            <a:r>
              <a:rPr lang="en-US" b="1" dirty="0"/>
              <a:t>Borough</a:t>
            </a:r>
            <a:r>
              <a:rPr lang="en-US" dirty="0"/>
              <a:t>: Location where the crime occurred.</a:t>
            </a:r>
          </a:p>
          <a:p>
            <a:pPr marL="742950" lvl="1" indent="-285750">
              <a:buFont typeface="Arial" panose="020B0604020202020204" pitchFamily="34" charset="0"/>
              <a:buChar char="•"/>
            </a:pPr>
            <a:r>
              <a:rPr lang="en-US" b="1" dirty="0"/>
              <a:t>Crime Category</a:t>
            </a:r>
            <a:r>
              <a:rPr lang="en-US" dirty="0"/>
              <a:t>: Felony, Misdemeanor, Violation.</a:t>
            </a:r>
          </a:p>
          <a:p>
            <a:pPr marL="742950" lvl="1" indent="-285750">
              <a:buFont typeface="Arial" panose="020B0604020202020204" pitchFamily="34" charset="0"/>
              <a:buChar char="•"/>
            </a:pPr>
            <a:r>
              <a:rPr lang="en-US" b="1" dirty="0"/>
              <a:t>Victim and Suspect Details</a:t>
            </a:r>
            <a:r>
              <a:rPr lang="en-US" dirty="0"/>
              <a:t>: Age, Race, Sex.</a:t>
            </a:r>
          </a:p>
          <a:p>
            <a:pPr marL="742950" lvl="1" indent="-285750">
              <a:buFont typeface="Arial" panose="020B0604020202020204" pitchFamily="34" charset="0"/>
              <a:buChar char="•"/>
            </a:pPr>
            <a:r>
              <a:rPr lang="en-US" b="1" dirty="0"/>
              <a:t>Geographical Coordinates</a:t>
            </a:r>
            <a:r>
              <a:rPr lang="en-US" dirty="0"/>
              <a:t>: Latitude, Longitude.</a:t>
            </a:r>
          </a:p>
          <a:p>
            <a:r>
              <a:rPr lang="en-US" b="1" dirty="0"/>
              <a:t>Initial Cleaning:</a:t>
            </a:r>
            <a:endParaRPr lang="en-US" dirty="0"/>
          </a:p>
          <a:p>
            <a:pPr>
              <a:buFont typeface="Arial" panose="020B0604020202020204" pitchFamily="34" charset="0"/>
              <a:buChar char="•"/>
            </a:pPr>
            <a:r>
              <a:rPr lang="en-US" dirty="0"/>
              <a:t>Handled missing values (e.g., </a:t>
            </a:r>
            <a:r>
              <a:rPr lang="en-US" b="1" dirty="0" err="1"/>
              <a:t>NaN</a:t>
            </a:r>
            <a:r>
              <a:rPr lang="en-US" dirty="0"/>
              <a:t>, </a:t>
            </a:r>
            <a:r>
              <a:rPr lang="en-US" b="1" dirty="0"/>
              <a:t>null</a:t>
            </a:r>
            <a:r>
              <a:rPr lang="en-US" dirty="0"/>
              <a:t>).</a:t>
            </a:r>
          </a:p>
          <a:p>
            <a:pPr>
              <a:buFont typeface="Arial" panose="020B0604020202020204" pitchFamily="34" charset="0"/>
              <a:buChar char="•"/>
            </a:pPr>
            <a:r>
              <a:rPr lang="en-US" dirty="0"/>
              <a:t>Encoded categorical columns for model compatibility.</a:t>
            </a:r>
          </a:p>
          <a:p>
            <a:pPr>
              <a:buFont typeface="Arial" panose="020B0604020202020204" pitchFamily="34" charset="0"/>
              <a:buChar char="•"/>
            </a:pPr>
            <a:r>
              <a:rPr lang="en-US" dirty="0"/>
              <a:t>Dropped irrelevant columns such as complaint numbers and unnecessary spatial data.</a:t>
            </a:r>
          </a:p>
          <a:p>
            <a:endParaRPr lang="en-US" dirty="0"/>
          </a:p>
        </p:txBody>
      </p:sp>
      <p:sp>
        <p:nvSpPr>
          <p:cNvPr id="5" name="TextBox 4">
            <a:extLst>
              <a:ext uri="{FF2B5EF4-FFF2-40B4-BE49-F238E27FC236}">
                <a16:creationId xmlns:a16="http://schemas.microsoft.com/office/drawing/2014/main" id="{177819F5-B3FB-B0BE-24E0-C4D034D9D2BD}"/>
              </a:ext>
            </a:extLst>
          </p:cNvPr>
          <p:cNvSpPr txBox="1"/>
          <p:nvPr/>
        </p:nvSpPr>
        <p:spPr>
          <a:xfrm>
            <a:off x="5246880" y="333632"/>
            <a:ext cx="2243756" cy="400110"/>
          </a:xfrm>
          <a:prstGeom prst="rect">
            <a:avLst/>
          </a:prstGeom>
          <a:noFill/>
        </p:spPr>
        <p:txBody>
          <a:bodyPr wrap="none" rtlCol="0">
            <a:spAutoFit/>
          </a:bodyPr>
          <a:lstStyle/>
          <a:p>
            <a:pPr algn="ctr"/>
            <a:r>
              <a:rPr lang="en-US" sz="2000" b="1" dirty="0"/>
              <a:t>Dataset Overview</a:t>
            </a:r>
          </a:p>
        </p:txBody>
      </p:sp>
    </p:spTree>
    <p:extLst>
      <p:ext uri="{BB962C8B-B14F-4D97-AF65-F5344CB8AC3E}">
        <p14:creationId xmlns:p14="http://schemas.microsoft.com/office/powerpoint/2010/main" val="12209482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8E55122-1918-9BC4-6335-B2CD2A36E2C3}"/>
              </a:ext>
            </a:extLst>
          </p:cNvPr>
          <p:cNvPicPr>
            <a:picLocks noChangeAspect="1"/>
          </p:cNvPicPr>
          <p:nvPr/>
        </p:nvPicPr>
        <p:blipFill>
          <a:blip r:embed="rId2"/>
          <a:stretch>
            <a:fillRect/>
          </a:stretch>
        </p:blipFill>
        <p:spPr>
          <a:xfrm>
            <a:off x="770727" y="1069109"/>
            <a:ext cx="5569343" cy="4719782"/>
          </a:xfrm>
          <a:prstGeom prst="rect">
            <a:avLst/>
          </a:prstGeom>
        </p:spPr>
      </p:pic>
      <p:sp>
        <p:nvSpPr>
          <p:cNvPr id="4" name="TextBox 3">
            <a:extLst>
              <a:ext uri="{FF2B5EF4-FFF2-40B4-BE49-F238E27FC236}">
                <a16:creationId xmlns:a16="http://schemas.microsoft.com/office/drawing/2014/main" id="{0F8A73B8-FA08-1F5C-3AB6-5D7361BC3146}"/>
              </a:ext>
            </a:extLst>
          </p:cNvPr>
          <p:cNvSpPr txBox="1"/>
          <p:nvPr/>
        </p:nvSpPr>
        <p:spPr>
          <a:xfrm>
            <a:off x="6797964" y="1069109"/>
            <a:ext cx="4507345" cy="1815882"/>
          </a:xfrm>
          <a:prstGeom prst="rect">
            <a:avLst/>
          </a:prstGeom>
          <a:noFill/>
        </p:spPr>
        <p:txBody>
          <a:bodyPr wrap="square" rtlCol="0">
            <a:spAutoFit/>
          </a:bodyPr>
          <a:lstStyle/>
          <a:p>
            <a:r>
              <a:rPr lang="en-US" sz="1600" dirty="0"/>
              <a:t>This chart highlights that </a:t>
            </a:r>
            <a:r>
              <a:rPr lang="en-US" sz="1600" b="1" dirty="0"/>
              <a:t>Violent Crimes</a:t>
            </a:r>
            <a:r>
              <a:rPr lang="en-US" sz="1600" dirty="0"/>
              <a:t> and </a:t>
            </a:r>
            <a:r>
              <a:rPr lang="en-US" sz="1600" b="1" dirty="0"/>
              <a:t>Miscellaneous Crimes</a:t>
            </a:r>
            <a:r>
              <a:rPr lang="en-US" sz="1600" dirty="0"/>
              <a:t> dominate the crime landscape in New York City. Violent crimes such as assault and robbery make up the largest category. Property crimes, while less frequent, still represent a significant portion of overall criminal activities.</a:t>
            </a:r>
          </a:p>
        </p:txBody>
      </p:sp>
    </p:spTree>
    <p:extLst>
      <p:ext uri="{BB962C8B-B14F-4D97-AF65-F5344CB8AC3E}">
        <p14:creationId xmlns:p14="http://schemas.microsoft.com/office/powerpoint/2010/main" val="5713545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C3B181-E2D9-1E60-078B-BB69974EA260}"/>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CCA03E4E-B2B1-2FED-4160-B62C78B15644}"/>
              </a:ext>
            </a:extLst>
          </p:cNvPr>
          <p:cNvSpPr txBox="1"/>
          <p:nvPr/>
        </p:nvSpPr>
        <p:spPr>
          <a:xfrm>
            <a:off x="6696364" y="624973"/>
            <a:ext cx="5283200" cy="1077218"/>
          </a:xfrm>
          <a:prstGeom prst="rect">
            <a:avLst/>
          </a:prstGeom>
          <a:noFill/>
        </p:spPr>
        <p:txBody>
          <a:bodyPr wrap="square" rtlCol="0">
            <a:spAutoFit/>
          </a:bodyPr>
          <a:lstStyle/>
          <a:p>
            <a:r>
              <a:rPr lang="en-US" sz="1600" dirty="0"/>
              <a:t>Although there is some variation, </a:t>
            </a:r>
            <a:r>
              <a:rPr lang="en-US" sz="1600" b="1" dirty="0"/>
              <a:t>Brooklyn</a:t>
            </a:r>
            <a:r>
              <a:rPr lang="en-US" sz="1600" dirty="0"/>
              <a:t> and </a:t>
            </a:r>
            <a:r>
              <a:rPr lang="en-US" sz="1600" b="1" dirty="0"/>
              <a:t>the Bronx</a:t>
            </a:r>
            <a:r>
              <a:rPr lang="en-US" sz="1600" dirty="0"/>
              <a:t> show slightly higher felony rates than other boroughs. This chart allows us to visually compare felony distributions across different areas.</a:t>
            </a:r>
          </a:p>
        </p:txBody>
      </p:sp>
      <p:pic>
        <p:nvPicPr>
          <p:cNvPr id="5" name="Picture 4" descr="A graph of different colored bars&#10;&#10;Description automatically generated">
            <a:extLst>
              <a:ext uri="{FF2B5EF4-FFF2-40B4-BE49-F238E27FC236}">
                <a16:creationId xmlns:a16="http://schemas.microsoft.com/office/drawing/2014/main" id="{4BB37AF9-5231-A7B8-0374-3791F5DFFC9B}"/>
              </a:ext>
            </a:extLst>
          </p:cNvPr>
          <p:cNvPicPr>
            <a:picLocks noChangeAspect="1"/>
          </p:cNvPicPr>
          <p:nvPr/>
        </p:nvPicPr>
        <p:blipFill>
          <a:blip r:embed="rId2"/>
          <a:stretch>
            <a:fillRect/>
          </a:stretch>
        </p:blipFill>
        <p:spPr>
          <a:xfrm>
            <a:off x="386247" y="3429000"/>
            <a:ext cx="6410036" cy="2704153"/>
          </a:xfrm>
          <a:prstGeom prst="rect">
            <a:avLst/>
          </a:prstGeom>
        </p:spPr>
      </p:pic>
      <p:pic>
        <p:nvPicPr>
          <p:cNvPr id="7" name="Picture 6" descr="A screenshot of a graph&#10;&#10;Description automatically generated">
            <a:extLst>
              <a:ext uri="{FF2B5EF4-FFF2-40B4-BE49-F238E27FC236}">
                <a16:creationId xmlns:a16="http://schemas.microsoft.com/office/drawing/2014/main" id="{42CC55CA-E2D4-8047-8968-84777558EB48}"/>
              </a:ext>
            </a:extLst>
          </p:cNvPr>
          <p:cNvPicPr>
            <a:picLocks noChangeAspect="1"/>
          </p:cNvPicPr>
          <p:nvPr/>
        </p:nvPicPr>
        <p:blipFill>
          <a:blip r:embed="rId3"/>
          <a:stretch>
            <a:fillRect/>
          </a:stretch>
        </p:blipFill>
        <p:spPr>
          <a:xfrm>
            <a:off x="7637650" y="2236879"/>
            <a:ext cx="3969942" cy="4137472"/>
          </a:xfrm>
          <a:prstGeom prst="rect">
            <a:avLst/>
          </a:prstGeom>
        </p:spPr>
      </p:pic>
      <p:sp>
        <p:nvSpPr>
          <p:cNvPr id="8" name="TextBox 7">
            <a:extLst>
              <a:ext uri="{FF2B5EF4-FFF2-40B4-BE49-F238E27FC236}">
                <a16:creationId xmlns:a16="http://schemas.microsoft.com/office/drawing/2014/main" id="{138BF7A6-B31E-426E-0DFB-3E40AF5EF171}"/>
              </a:ext>
            </a:extLst>
          </p:cNvPr>
          <p:cNvSpPr txBox="1"/>
          <p:nvPr/>
        </p:nvSpPr>
        <p:spPr>
          <a:xfrm>
            <a:off x="212436" y="624973"/>
            <a:ext cx="5283200" cy="1323439"/>
          </a:xfrm>
          <a:prstGeom prst="rect">
            <a:avLst/>
          </a:prstGeom>
          <a:noFill/>
        </p:spPr>
        <p:txBody>
          <a:bodyPr wrap="square" rtlCol="0">
            <a:spAutoFit/>
          </a:bodyPr>
          <a:lstStyle/>
          <a:p>
            <a:r>
              <a:rPr lang="en-US" sz="1600" dirty="0"/>
              <a:t>Brooklyn and the Bronx experience higher felony rates compared to other boroughs. Misdemeanors are more evenly distributed across all boroughs, with </a:t>
            </a:r>
            <a:r>
              <a:rPr lang="en-US" sz="1600" b="1" dirty="0"/>
              <a:t>Queens</a:t>
            </a:r>
            <a:r>
              <a:rPr lang="en-US" sz="1600" dirty="0"/>
              <a:t> and </a:t>
            </a:r>
            <a:r>
              <a:rPr lang="en-US" sz="1600" b="1" dirty="0"/>
              <a:t>Manhattan</a:t>
            </a:r>
            <a:r>
              <a:rPr lang="en-US" sz="1600" dirty="0"/>
              <a:t> showing a higher prevalence. Staten Island reports lower crime overall across all categories.</a:t>
            </a:r>
          </a:p>
        </p:txBody>
      </p:sp>
    </p:spTree>
    <p:extLst>
      <p:ext uri="{BB962C8B-B14F-4D97-AF65-F5344CB8AC3E}">
        <p14:creationId xmlns:p14="http://schemas.microsoft.com/office/powerpoint/2010/main" val="4865836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2A2D40-8024-A0DC-C71D-CCFDF20356E0}"/>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5EC27C5B-9457-4C10-1CBF-66BEDFEC08C1}"/>
              </a:ext>
            </a:extLst>
          </p:cNvPr>
          <p:cNvSpPr txBox="1"/>
          <p:nvPr/>
        </p:nvSpPr>
        <p:spPr>
          <a:xfrm>
            <a:off x="7269019" y="653610"/>
            <a:ext cx="4839854" cy="830997"/>
          </a:xfrm>
          <a:prstGeom prst="rect">
            <a:avLst/>
          </a:prstGeom>
          <a:noFill/>
        </p:spPr>
        <p:txBody>
          <a:bodyPr wrap="square" rtlCol="0">
            <a:spAutoFit/>
          </a:bodyPr>
          <a:lstStyle/>
          <a:p>
            <a:r>
              <a:rPr lang="en-US" sz="1600" b="1" dirty="0"/>
              <a:t>Crime by Day</a:t>
            </a:r>
            <a:r>
              <a:rPr lang="en-US" sz="1600" dirty="0"/>
              <a:t>: Crime rates spike on weekends, particularly </a:t>
            </a:r>
            <a:r>
              <a:rPr lang="en-US" sz="1600" b="1" dirty="0"/>
              <a:t>Sundays</a:t>
            </a:r>
            <a:r>
              <a:rPr lang="en-US" sz="1600" dirty="0"/>
              <a:t>, indicating more criminal activity during leisure periods.</a:t>
            </a:r>
          </a:p>
        </p:txBody>
      </p:sp>
      <p:pic>
        <p:nvPicPr>
          <p:cNvPr id="5" name="Picture 4" descr="A graph with a line going up&#10;&#10;Description automatically generated">
            <a:extLst>
              <a:ext uri="{FF2B5EF4-FFF2-40B4-BE49-F238E27FC236}">
                <a16:creationId xmlns:a16="http://schemas.microsoft.com/office/drawing/2014/main" id="{241C9CCD-B552-3227-0C57-CDF4360BC8BD}"/>
              </a:ext>
            </a:extLst>
          </p:cNvPr>
          <p:cNvPicPr>
            <a:picLocks noChangeAspect="1"/>
          </p:cNvPicPr>
          <p:nvPr/>
        </p:nvPicPr>
        <p:blipFill>
          <a:blip r:embed="rId2"/>
          <a:stretch>
            <a:fillRect/>
          </a:stretch>
        </p:blipFill>
        <p:spPr>
          <a:xfrm>
            <a:off x="0" y="-27924"/>
            <a:ext cx="6964218" cy="2194066"/>
          </a:xfrm>
          <a:prstGeom prst="rect">
            <a:avLst/>
          </a:prstGeom>
        </p:spPr>
      </p:pic>
      <p:pic>
        <p:nvPicPr>
          <p:cNvPr id="7" name="Picture 6" descr="A graph with a line going up&#10;&#10;Description automatically generated">
            <a:extLst>
              <a:ext uri="{FF2B5EF4-FFF2-40B4-BE49-F238E27FC236}">
                <a16:creationId xmlns:a16="http://schemas.microsoft.com/office/drawing/2014/main" id="{320E2C11-498F-2ED8-3DA7-5355F90A3ED0}"/>
              </a:ext>
            </a:extLst>
          </p:cNvPr>
          <p:cNvPicPr>
            <a:picLocks noChangeAspect="1"/>
          </p:cNvPicPr>
          <p:nvPr/>
        </p:nvPicPr>
        <p:blipFill>
          <a:blip r:embed="rId3"/>
          <a:stretch>
            <a:fillRect/>
          </a:stretch>
        </p:blipFill>
        <p:spPr>
          <a:xfrm>
            <a:off x="0" y="2162849"/>
            <a:ext cx="6964218" cy="2200652"/>
          </a:xfrm>
          <a:prstGeom prst="rect">
            <a:avLst/>
          </a:prstGeom>
        </p:spPr>
      </p:pic>
      <p:pic>
        <p:nvPicPr>
          <p:cNvPr id="9" name="Picture 8" descr="A graph with a line&#10;&#10;Description automatically generated">
            <a:extLst>
              <a:ext uri="{FF2B5EF4-FFF2-40B4-BE49-F238E27FC236}">
                <a16:creationId xmlns:a16="http://schemas.microsoft.com/office/drawing/2014/main" id="{197FEE07-4DFB-5A7C-668E-81FE9D683435}"/>
              </a:ext>
            </a:extLst>
          </p:cNvPr>
          <p:cNvPicPr>
            <a:picLocks noChangeAspect="1"/>
          </p:cNvPicPr>
          <p:nvPr/>
        </p:nvPicPr>
        <p:blipFill>
          <a:blip r:embed="rId4"/>
          <a:stretch>
            <a:fillRect/>
          </a:stretch>
        </p:blipFill>
        <p:spPr>
          <a:xfrm>
            <a:off x="0" y="4356915"/>
            <a:ext cx="6964218" cy="2188561"/>
          </a:xfrm>
          <a:prstGeom prst="rect">
            <a:avLst/>
          </a:prstGeom>
        </p:spPr>
      </p:pic>
      <p:sp>
        <p:nvSpPr>
          <p:cNvPr id="10" name="TextBox 9">
            <a:extLst>
              <a:ext uri="{FF2B5EF4-FFF2-40B4-BE49-F238E27FC236}">
                <a16:creationId xmlns:a16="http://schemas.microsoft.com/office/drawing/2014/main" id="{33882B1D-F13E-2264-C807-564455E84E5D}"/>
              </a:ext>
            </a:extLst>
          </p:cNvPr>
          <p:cNvSpPr txBox="1"/>
          <p:nvPr/>
        </p:nvSpPr>
        <p:spPr>
          <a:xfrm>
            <a:off x="7269019" y="2847676"/>
            <a:ext cx="4839854" cy="584775"/>
          </a:xfrm>
          <a:prstGeom prst="rect">
            <a:avLst/>
          </a:prstGeom>
          <a:noFill/>
        </p:spPr>
        <p:txBody>
          <a:bodyPr wrap="square" rtlCol="0">
            <a:spAutoFit/>
          </a:bodyPr>
          <a:lstStyle/>
          <a:p>
            <a:r>
              <a:rPr lang="en-US" sz="1600" b="1" dirty="0"/>
              <a:t>Crime by Hour</a:t>
            </a:r>
            <a:r>
              <a:rPr lang="en-US" sz="1600" dirty="0"/>
              <a:t>: Crime increases throughout the day, peaking in the late evening around </a:t>
            </a:r>
            <a:r>
              <a:rPr lang="en-US" sz="1600" b="1" dirty="0"/>
              <a:t>9 PM</a:t>
            </a:r>
            <a:r>
              <a:rPr lang="en-US" sz="1600" dirty="0"/>
              <a:t>.</a:t>
            </a:r>
          </a:p>
        </p:txBody>
      </p:sp>
      <p:sp>
        <p:nvSpPr>
          <p:cNvPr id="11" name="TextBox 10">
            <a:extLst>
              <a:ext uri="{FF2B5EF4-FFF2-40B4-BE49-F238E27FC236}">
                <a16:creationId xmlns:a16="http://schemas.microsoft.com/office/drawing/2014/main" id="{B3AAAE17-E8CF-8B36-AB6E-A5791F96C705}"/>
              </a:ext>
            </a:extLst>
          </p:cNvPr>
          <p:cNvSpPr txBox="1"/>
          <p:nvPr/>
        </p:nvSpPr>
        <p:spPr>
          <a:xfrm>
            <a:off x="7269019" y="5158807"/>
            <a:ext cx="4839854" cy="830997"/>
          </a:xfrm>
          <a:prstGeom prst="rect">
            <a:avLst/>
          </a:prstGeom>
          <a:noFill/>
        </p:spPr>
        <p:txBody>
          <a:bodyPr wrap="square" rtlCol="0">
            <a:spAutoFit/>
          </a:bodyPr>
          <a:lstStyle/>
          <a:p>
            <a:r>
              <a:rPr lang="en-US" sz="1600" b="1" dirty="0"/>
              <a:t>Crime by Month</a:t>
            </a:r>
            <a:r>
              <a:rPr lang="en-US" sz="1600" dirty="0"/>
              <a:t>: Crime fluctuates throughout the year, with </a:t>
            </a:r>
            <a:r>
              <a:rPr lang="en-US" sz="1600" b="1" dirty="0"/>
              <a:t>May</a:t>
            </a:r>
            <a:r>
              <a:rPr lang="en-US" sz="1600" dirty="0"/>
              <a:t> reporting the highest number of crimes.</a:t>
            </a:r>
          </a:p>
        </p:txBody>
      </p:sp>
    </p:spTree>
    <p:extLst>
      <p:ext uri="{BB962C8B-B14F-4D97-AF65-F5344CB8AC3E}">
        <p14:creationId xmlns:p14="http://schemas.microsoft.com/office/powerpoint/2010/main" val="26274545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graph showing the number of people in the age group&#10;&#10;Description automatically generated with medium confidence">
            <a:extLst>
              <a:ext uri="{FF2B5EF4-FFF2-40B4-BE49-F238E27FC236}">
                <a16:creationId xmlns:a16="http://schemas.microsoft.com/office/drawing/2014/main" id="{98C7E0F6-75D9-DD1F-8200-BB1141CF636C}"/>
              </a:ext>
            </a:extLst>
          </p:cNvPr>
          <p:cNvPicPr>
            <a:picLocks noChangeAspect="1"/>
          </p:cNvPicPr>
          <p:nvPr/>
        </p:nvPicPr>
        <p:blipFill>
          <a:blip r:embed="rId2"/>
          <a:stretch>
            <a:fillRect/>
          </a:stretch>
        </p:blipFill>
        <p:spPr>
          <a:xfrm>
            <a:off x="92364" y="486454"/>
            <a:ext cx="6733309" cy="1985291"/>
          </a:xfrm>
          <a:prstGeom prst="rect">
            <a:avLst/>
          </a:prstGeom>
        </p:spPr>
      </p:pic>
      <p:pic>
        <p:nvPicPr>
          <p:cNvPr id="5" name="Picture 4" descr="A graph of a graph showing a number of people&#10;&#10;Description automatically generated with medium confidence">
            <a:extLst>
              <a:ext uri="{FF2B5EF4-FFF2-40B4-BE49-F238E27FC236}">
                <a16:creationId xmlns:a16="http://schemas.microsoft.com/office/drawing/2014/main" id="{EBB0E0DE-8656-8C7B-09B6-DB87E460C7DA}"/>
              </a:ext>
            </a:extLst>
          </p:cNvPr>
          <p:cNvPicPr>
            <a:picLocks noChangeAspect="1"/>
          </p:cNvPicPr>
          <p:nvPr/>
        </p:nvPicPr>
        <p:blipFill>
          <a:blip r:embed="rId3"/>
          <a:stretch>
            <a:fillRect/>
          </a:stretch>
        </p:blipFill>
        <p:spPr>
          <a:xfrm>
            <a:off x="92364" y="4420826"/>
            <a:ext cx="6733309" cy="1950720"/>
          </a:xfrm>
          <a:prstGeom prst="rect">
            <a:avLst/>
          </a:prstGeom>
        </p:spPr>
      </p:pic>
      <p:sp>
        <p:nvSpPr>
          <p:cNvPr id="6" name="TextBox 5">
            <a:extLst>
              <a:ext uri="{FF2B5EF4-FFF2-40B4-BE49-F238E27FC236}">
                <a16:creationId xmlns:a16="http://schemas.microsoft.com/office/drawing/2014/main" id="{F338419B-240D-8615-4DD0-8B5B476FE8CD}"/>
              </a:ext>
            </a:extLst>
          </p:cNvPr>
          <p:cNvSpPr txBox="1"/>
          <p:nvPr/>
        </p:nvSpPr>
        <p:spPr>
          <a:xfrm>
            <a:off x="7167419" y="939938"/>
            <a:ext cx="4839854" cy="1077218"/>
          </a:xfrm>
          <a:prstGeom prst="rect">
            <a:avLst/>
          </a:prstGeom>
          <a:noFill/>
        </p:spPr>
        <p:txBody>
          <a:bodyPr wrap="square" rtlCol="0">
            <a:spAutoFit/>
          </a:bodyPr>
          <a:lstStyle/>
          <a:p>
            <a:r>
              <a:rPr lang="en-US" sz="1600" dirty="0"/>
              <a:t>Victims </a:t>
            </a:r>
            <a:r>
              <a:rPr lang="en-US" sz="1600" b="1" dirty="0"/>
              <a:t>25-44 age group</a:t>
            </a:r>
            <a:r>
              <a:rPr lang="en-US" sz="1600" dirty="0"/>
              <a:t> is the most affected across all racial groups, particularly among </a:t>
            </a:r>
            <a:r>
              <a:rPr lang="en-US" sz="1600" b="1" dirty="0"/>
              <a:t>Black</a:t>
            </a:r>
            <a:r>
              <a:rPr lang="en-US" sz="1600" dirty="0"/>
              <a:t> and </a:t>
            </a:r>
            <a:r>
              <a:rPr lang="en-US" sz="1600" b="1" dirty="0"/>
              <a:t>Hispanic</a:t>
            </a:r>
            <a:r>
              <a:rPr lang="en-US" sz="1600" dirty="0"/>
              <a:t> victims. The data shows the majority of crimes affect younger and middle-aged individuals.</a:t>
            </a:r>
          </a:p>
        </p:txBody>
      </p:sp>
      <p:sp>
        <p:nvSpPr>
          <p:cNvPr id="7" name="TextBox 6">
            <a:extLst>
              <a:ext uri="{FF2B5EF4-FFF2-40B4-BE49-F238E27FC236}">
                <a16:creationId xmlns:a16="http://schemas.microsoft.com/office/drawing/2014/main" id="{14BC80FF-106C-0EC5-62AA-07F9165B5CF5}"/>
              </a:ext>
            </a:extLst>
          </p:cNvPr>
          <p:cNvSpPr txBox="1"/>
          <p:nvPr/>
        </p:nvSpPr>
        <p:spPr>
          <a:xfrm>
            <a:off x="7167419" y="4857577"/>
            <a:ext cx="4839854" cy="1323439"/>
          </a:xfrm>
          <a:prstGeom prst="rect">
            <a:avLst/>
          </a:prstGeom>
          <a:noFill/>
        </p:spPr>
        <p:txBody>
          <a:bodyPr wrap="square" rtlCol="0">
            <a:spAutoFit/>
          </a:bodyPr>
          <a:lstStyle/>
          <a:p>
            <a:r>
              <a:rPr lang="en-US" sz="1600" dirty="0"/>
              <a:t>Suspects are predominantly from the </a:t>
            </a:r>
            <a:r>
              <a:rPr lang="en-US" sz="1600" b="1" dirty="0"/>
              <a:t>25-44 age group</a:t>
            </a:r>
            <a:r>
              <a:rPr lang="en-US" sz="1600" dirty="0"/>
              <a:t>, with </a:t>
            </a:r>
            <a:r>
              <a:rPr lang="en-US" sz="1600" b="1" dirty="0"/>
              <a:t>Black</a:t>
            </a:r>
            <a:r>
              <a:rPr lang="en-US" sz="1600" dirty="0"/>
              <a:t> and </a:t>
            </a:r>
            <a:r>
              <a:rPr lang="en-US" sz="1600" b="1" dirty="0"/>
              <a:t>Hispanic</a:t>
            </a:r>
            <a:r>
              <a:rPr lang="en-US" sz="1600" dirty="0"/>
              <a:t> individuals forming the largest racial group of suspects. This visualization helps compare the alignment between victim and suspect profiles.</a:t>
            </a:r>
          </a:p>
        </p:txBody>
      </p:sp>
    </p:spTree>
    <p:extLst>
      <p:ext uri="{BB962C8B-B14F-4D97-AF65-F5344CB8AC3E}">
        <p14:creationId xmlns:p14="http://schemas.microsoft.com/office/powerpoint/2010/main" val="14802887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05A28BE-05CB-BAD3-B662-0D31CB14D8CC}"/>
              </a:ext>
            </a:extLst>
          </p:cNvPr>
          <p:cNvPicPr>
            <a:picLocks noChangeAspect="1"/>
          </p:cNvPicPr>
          <p:nvPr/>
        </p:nvPicPr>
        <p:blipFill>
          <a:blip r:embed="rId2"/>
          <a:stretch>
            <a:fillRect/>
          </a:stretch>
        </p:blipFill>
        <p:spPr>
          <a:xfrm>
            <a:off x="168564" y="442069"/>
            <a:ext cx="6961415" cy="5543095"/>
          </a:xfrm>
          <a:prstGeom prst="rect">
            <a:avLst/>
          </a:prstGeom>
        </p:spPr>
      </p:pic>
      <p:sp>
        <p:nvSpPr>
          <p:cNvPr id="4" name="TextBox 3">
            <a:extLst>
              <a:ext uri="{FF2B5EF4-FFF2-40B4-BE49-F238E27FC236}">
                <a16:creationId xmlns:a16="http://schemas.microsoft.com/office/drawing/2014/main" id="{AADCB127-BBC8-0ACC-24E3-A2CDC461BE4C}"/>
              </a:ext>
            </a:extLst>
          </p:cNvPr>
          <p:cNvSpPr txBox="1"/>
          <p:nvPr/>
        </p:nvSpPr>
        <p:spPr>
          <a:xfrm>
            <a:off x="7192818" y="524302"/>
            <a:ext cx="4839854" cy="1323439"/>
          </a:xfrm>
          <a:prstGeom prst="rect">
            <a:avLst/>
          </a:prstGeom>
          <a:noFill/>
        </p:spPr>
        <p:txBody>
          <a:bodyPr wrap="square" rtlCol="0">
            <a:spAutoFit/>
          </a:bodyPr>
          <a:lstStyle/>
          <a:p>
            <a:r>
              <a:rPr lang="en-US" sz="1600" dirty="0"/>
              <a:t>This heatmap shows the areas with the highest concentrations of crime in NYC. Areas like </a:t>
            </a:r>
            <a:r>
              <a:rPr lang="en-US" sz="1600" b="1" dirty="0"/>
              <a:t>Brooklyn</a:t>
            </a:r>
            <a:r>
              <a:rPr lang="en-US" sz="1600" dirty="0"/>
              <a:t> and parts of </a:t>
            </a:r>
            <a:r>
              <a:rPr lang="en-US" sz="1600" b="1" dirty="0"/>
              <a:t>Manhattan</a:t>
            </a:r>
            <a:r>
              <a:rPr lang="en-US" sz="1600" dirty="0"/>
              <a:t> emerge as crime hotspots. These insights could be used for better resource allocation and crime prevention strategies.</a:t>
            </a:r>
          </a:p>
        </p:txBody>
      </p:sp>
    </p:spTree>
    <p:extLst>
      <p:ext uri="{BB962C8B-B14F-4D97-AF65-F5344CB8AC3E}">
        <p14:creationId xmlns:p14="http://schemas.microsoft.com/office/powerpoint/2010/main" val="8999404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545A266-45A7-8B1B-A56C-B556C2CE2213}"/>
              </a:ext>
            </a:extLst>
          </p:cNvPr>
          <p:cNvSpPr txBox="1"/>
          <p:nvPr/>
        </p:nvSpPr>
        <p:spPr>
          <a:xfrm>
            <a:off x="6853382" y="12680"/>
            <a:ext cx="5153892" cy="3416320"/>
          </a:xfrm>
          <a:prstGeom prst="rect">
            <a:avLst/>
          </a:prstGeom>
          <a:noFill/>
        </p:spPr>
        <p:txBody>
          <a:bodyPr wrap="square">
            <a:spAutoFit/>
          </a:bodyPr>
          <a:lstStyle/>
          <a:p>
            <a:r>
              <a:rPr lang="en-US" b="1" dirty="0"/>
              <a:t>Model Training and Feature Preparation:</a:t>
            </a:r>
            <a:endParaRPr lang="en-US" dirty="0"/>
          </a:p>
          <a:p>
            <a:pPr>
              <a:buFont typeface="Arial" panose="020B0604020202020204" pitchFamily="34" charset="0"/>
              <a:buChar char="•"/>
            </a:pPr>
            <a:r>
              <a:rPr lang="en-US" dirty="0"/>
              <a:t>We first prepared the dataset by normalizing numerical features such as latitude and longitude using </a:t>
            </a:r>
            <a:r>
              <a:rPr lang="en-US" dirty="0" err="1"/>
              <a:t>MinMaxScaler</a:t>
            </a:r>
            <a:r>
              <a:rPr lang="en-US" dirty="0"/>
              <a:t>.</a:t>
            </a:r>
          </a:p>
          <a:p>
            <a:pPr>
              <a:buFont typeface="Arial" panose="020B0604020202020204" pitchFamily="34" charset="0"/>
              <a:buChar char="•"/>
            </a:pPr>
            <a:r>
              <a:rPr lang="en-US" dirty="0"/>
              <a:t>Categorical features such as suspect race, victim race, and age groups were label-encoded to convert them into numerical values that are suitable for machine learning models.</a:t>
            </a:r>
          </a:p>
          <a:p>
            <a:pPr>
              <a:buFont typeface="Arial" panose="020B0604020202020204" pitchFamily="34" charset="0"/>
              <a:buChar char="•"/>
            </a:pPr>
            <a:r>
              <a:rPr lang="en-US" dirty="0"/>
              <a:t>We also performed </a:t>
            </a:r>
            <a:r>
              <a:rPr lang="en-US" b="1" dirty="0"/>
              <a:t>SMOTE</a:t>
            </a:r>
            <a:r>
              <a:rPr lang="en-US" dirty="0"/>
              <a:t> (Synthetic Minority Over-sampling Technique) to balance the class distribution since felonies were underrepresented compared to misdemeanors and violations.</a:t>
            </a:r>
          </a:p>
        </p:txBody>
      </p:sp>
      <p:pic>
        <p:nvPicPr>
          <p:cNvPr id="5" name="Picture 4" descr="A screenshot of a computer screen&#10;&#10;Description automatically generated">
            <a:extLst>
              <a:ext uri="{FF2B5EF4-FFF2-40B4-BE49-F238E27FC236}">
                <a16:creationId xmlns:a16="http://schemas.microsoft.com/office/drawing/2014/main" id="{7439AFBC-792A-63F5-B5DF-89967D17F45D}"/>
              </a:ext>
            </a:extLst>
          </p:cNvPr>
          <p:cNvPicPr>
            <a:picLocks noChangeAspect="1"/>
          </p:cNvPicPr>
          <p:nvPr/>
        </p:nvPicPr>
        <p:blipFill>
          <a:blip r:embed="rId2"/>
          <a:stretch>
            <a:fillRect/>
          </a:stretch>
        </p:blipFill>
        <p:spPr>
          <a:xfrm>
            <a:off x="184725" y="1625600"/>
            <a:ext cx="6231699" cy="3048000"/>
          </a:xfrm>
          <a:prstGeom prst="rect">
            <a:avLst/>
          </a:prstGeom>
        </p:spPr>
      </p:pic>
      <p:sp>
        <p:nvSpPr>
          <p:cNvPr id="7" name="TextBox 6">
            <a:extLst>
              <a:ext uri="{FF2B5EF4-FFF2-40B4-BE49-F238E27FC236}">
                <a16:creationId xmlns:a16="http://schemas.microsoft.com/office/drawing/2014/main" id="{B611D7B7-E27A-7B83-BB36-02C483F42F1F}"/>
              </a:ext>
            </a:extLst>
          </p:cNvPr>
          <p:cNvSpPr txBox="1"/>
          <p:nvPr/>
        </p:nvSpPr>
        <p:spPr>
          <a:xfrm>
            <a:off x="6853382" y="3429000"/>
            <a:ext cx="5153893" cy="3416320"/>
          </a:xfrm>
          <a:prstGeom prst="rect">
            <a:avLst/>
          </a:prstGeom>
          <a:noFill/>
        </p:spPr>
        <p:txBody>
          <a:bodyPr wrap="square">
            <a:spAutoFit/>
          </a:bodyPr>
          <a:lstStyle/>
          <a:p>
            <a:r>
              <a:rPr lang="en-US" b="1" dirty="0"/>
              <a:t>Baseline Model - Random Forest Classifier:</a:t>
            </a:r>
            <a:endParaRPr lang="en-US" dirty="0"/>
          </a:p>
          <a:p>
            <a:pPr>
              <a:buFont typeface="Arial" panose="020B0604020202020204" pitchFamily="34" charset="0"/>
              <a:buChar char="•"/>
            </a:pPr>
            <a:r>
              <a:rPr lang="en-US" dirty="0"/>
              <a:t>We used a </a:t>
            </a:r>
            <a:r>
              <a:rPr lang="en-US" b="1" dirty="0"/>
              <a:t>Random Forest Classifier</a:t>
            </a:r>
            <a:r>
              <a:rPr lang="en-US" dirty="0"/>
              <a:t> to train the initial model with 100 estimators.</a:t>
            </a:r>
          </a:p>
          <a:p>
            <a:pPr>
              <a:buFont typeface="Arial" panose="020B0604020202020204" pitchFamily="34" charset="0"/>
              <a:buChar char="•"/>
            </a:pPr>
            <a:r>
              <a:rPr lang="en-US" dirty="0"/>
              <a:t>The </a:t>
            </a:r>
            <a:r>
              <a:rPr lang="en-US" b="1" dirty="0"/>
              <a:t>accuracy score</a:t>
            </a:r>
            <a:r>
              <a:rPr lang="en-US" dirty="0"/>
              <a:t> of the baseline Random Forest model reached </a:t>
            </a:r>
            <a:r>
              <a:rPr lang="en-US" b="1" dirty="0"/>
              <a:t>0.71</a:t>
            </a:r>
            <a:r>
              <a:rPr lang="en-US" dirty="0"/>
              <a:t>, indicating that the model was fairly accurate in classifying the crime severity types.</a:t>
            </a:r>
          </a:p>
          <a:p>
            <a:pPr>
              <a:buFont typeface="Arial" panose="020B0604020202020204" pitchFamily="34" charset="0"/>
              <a:buChar char="•"/>
            </a:pPr>
            <a:r>
              <a:rPr lang="en-US" dirty="0"/>
              <a:t>The classification report shows a strong precision and recall for </a:t>
            </a:r>
            <a:r>
              <a:rPr lang="en-US" b="1" dirty="0"/>
              <a:t>felonies (class 2)</a:t>
            </a:r>
            <a:r>
              <a:rPr lang="en-US" dirty="0"/>
              <a:t>, with precision at 0.75 and recall at 0.99. The other classes, </a:t>
            </a:r>
            <a:r>
              <a:rPr lang="en-US" b="1" dirty="0"/>
              <a:t>misdemeanors (class 1)</a:t>
            </a:r>
            <a:r>
              <a:rPr lang="en-US" dirty="0"/>
              <a:t> and </a:t>
            </a:r>
            <a:r>
              <a:rPr lang="en-US" b="1" dirty="0"/>
              <a:t>violations (class 0)</a:t>
            </a:r>
            <a:r>
              <a:rPr lang="en-US" dirty="0"/>
              <a:t>, showed slightly lower performance.</a:t>
            </a:r>
          </a:p>
        </p:txBody>
      </p:sp>
      <p:sp>
        <p:nvSpPr>
          <p:cNvPr id="8" name="TextBox 7">
            <a:extLst>
              <a:ext uri="{FF2B5EF4-FFF2-40B4-BE49-F238E27FC236}">
                <a16:creationId xmlns:a16="http://schemas.microsoft.com/office/drawing/2014/main" id="{6EA3856B-1CB9-02F3-3299-79E694EACDC3}"/>
              </a:ext>
            </a:extLst>
          </p:cNvPr>
          <p:cNvSpPr txBox="1"/>
          <p:nvPr/>
        </p:nvSpPr>
        <p:spPr>
          <a:xfrm>
            <a:off x="286327" y="341745"/>
            <a:ext cx="6096000" cy="369332"/>
          </a:xfrm>
          <a:prstGeom prst="rect">
            <a:avLst/>
          </a:prstGeom>
          <a:noFill/>
        </p:spPr>
        <p:txBody>
          <a:bodyPr wrap="square" rtlCol="0">
            <a:spAutoFit/>
          </a:bodyPr>
          <a:lstStyle/>
          <a:p>
            <a:r>
              <a:rPr lang="en-US" dirty="0"/>
              <a:t>Random Forest Model</a:t>
            </a:r>
          </a:p>
        </p:txBody>
      </p:sp>
    </p:spTree>
    <p:extLst>
      <p:ext uri="{BB962C8B-B14F-4D97-AF65-F5344CB8AC3E}">
        <p14:creationId xmlns:p14="http://schemas.microsoft.com/office/powerpoint/2010/main" val="34094017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234</TotalTime>
  <Words>1188</Words>
  <Application>Microsoft Macintosh PowerPoint</Application>
  <PresentationFormat>Widescreen</PresentationFormat>
  <Paragraphs>60</Paragraphs>
  <Slides>14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Aptos</vt:lpstr>
      <vt:lpstr>Aptos Display</vt:lpstr>
      <vt:lpstr>Arial</vt:lpstr>
      <vt:lpstr>Office Theme</vt:lpstr>
      <vt:lpstr>Title   NYPD Crime Data Analysis with Machine Learning Model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rinal.truman@outlook.com</dc:creator>
  <cp:lastModifiedBy>rinal.truman@outlook.com</cp:lastModifiedBy>
  <cp:revision>21</cp:revision>
  <dcterms:created xsi:type="dcterms:W3CDTF">2024-10-17T22:20:31Z</dcterms:created>
  <dcterms:modified xsi:type="dcterms:W3CDTF">2024-10-18T02:23:47Z</dcterms:modified>
</cp:coreProperties>
</file>

<file path=docProps/thumbnail.jpeg>
</file>